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1.jpg" ContentType="image/jpg"/>
  <Override PartName="/ppt/media/image12.jpg" ContentType="image/jpg"/>
  <Override PartName="/ppt/media/image13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58" r:id="rId3"/>
    <p:sldId id="259" r:id="rId4"/>
    <p:sldId id="260" r:id="rId5"/>
    <p:sldId id="264" r:id="rId6"/>
    <p:sldId id="266" r:id="rId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>
      <p:cViewPr varScale="1">
        <p:scale>
          <a:sx n="73" d="100"/>
          <a:sy n="73" d="100"/>
        </p:scale>
        <p:origin x="58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783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4023" y="7961376"/>
            <a:ext cx="1091183" cy="109118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94632" y="7714488"/>
            <a:ext cx="11756135" cy="158496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37232" y="8077200"/>
            <a:ext cx="1435608" cy="8625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40712" y="9049511"/>
            <a:ext cx="1039367" cy="103936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673583" y="9244583"/>
            <a:ext cx="1444752" cy="67055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50480" y="9223247"/>
            <a:ext cx="4184904" cy="69189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01239" y="9256776"/>
            <a:ext cx="1920239" cy="6461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44440" y="9107423"/>
            <a:ext cx="1709927" cy="9204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8061" y="449579"/>
            <a:ext cx="4628515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2F55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5983" y="2581061"/>
            <a:ext cx="12756515" cy="5111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E5ADA-03A3-508B-96CA-051B5C1B1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8" y="2628900"/>
            <a:ext cx="18092252" cy="593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55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240" dirty="0"/>
              <a:t> MERCATO</a:t>
            </a:r>
            <a:endParaRPr spc="-110" dirty="0"/>
          </a:p>
        </p:txBody>
      </p:sp>
      <p:grpSp>
        <p:nvGrpSpPr>
          <p:cNvPr id="4" name="object 4"/>
          <p:cNvGrpSpPr/>
          <p:nvPr/>
        </p:nvGrpSpPr>
        <p:grpSpPr>
          <a:xfrm>
            <a:off x="3926514" y="6937533"/>
            <a:ext cx="10626725" cy="2216150"/>
            <a:chOff x="3926514" y="6937533"/>
            <a:chExt cx="10626725" cy="2216150"/>
          </a:xfrm>
        </p:grpSpPr>
        <p:sp>
          <p:nvSpPr>
            <p:cNvPr id="6" name="object 6"/>
            <p:cNvSpPr/>
            <p:nvPr/>
          </p:nvSpPr>
          <p:spPr>
            <a:xfrm>
              <a:off x="3926514" y="6937533"/>
              <a:ext cx="10626725" cy="2216150"/>
            </a:xfrm>
            <a:custGeom>
              <a:avLst/>
              <a:gdLst/>
              <a:ahLst/>
              <a:cxnLst/>
              <a:rect l="l" t="t" r="r" b="b"/>
              <a:pathLst>
                <a:path w="10626725" h="2216150">
                  <a:moveTo>
                    <a:pt x="10257149" y="0"/>
                  </a:moveTo>
                  <a:lnTo>
                    <a:pt x="369335" y="0"/>
                  </a:lnTo>
                  <a:lnTo>
                    <a:pt x="323006" y="2877"/>
                  </a:lnTo>
                  <a:lnTo>
                    <a:pt x="278394" y="11279"/>
                  </a:lnTo>
                  <a:lnTo>
                    <a:pt x="235847" y="24860"/>
                  </a:lnTo>
                  <a:lnTo>
                    <a:pt x="195708" y="43273"/>
                  </a:lnTo>
                  <a:lnTo>
                    <a:pt x="158325" y="66172"/>
                  </a:lnTo>
                  <a:lnTo>
                    <a:pt x="124044" y="93212"/>
                  </a:lnTo>
                  <a:lnTo>
                    <a:pt x="93211" y="124045"/>
                  </a:lnTo>
                  <a:lnTo>
                    <a:pt x="66172" y="158326"/>
                  </a:lnTo>
                  <a:lnTo>
                    <a:pt x="43273" y="195710"/>
                  </a:lnTo>
                  <a:lnTo>
                    <a:pt x="24860" y="235848"/>
                  </a:lnTo>
                  <a:lnTo>
                    <a:pt x="11279" y="278396"/>
                  </a:lnTo>
                  <a:lnTo>
                    <a:pt x="2877" y="323008"/>
                  </a:lnTo>
                  <a:lnTo>
                    <a:pt x="0" y="369337"/>
                  </a:lnTo>
                  <a:lnTo>
                    <a:pt x="0" y="1846652"/>
                  </a:lnTo>
                  <a:lnTo>
                    <a:pt x="2877" y="1892981"/>
                  </a:lnTo>
                  <a:lnTo>
                    <a:pt x="11279" y="1937593"/>
                  </a:lnTo>
                  <a:lnTo>
                    <a:pt x="24860" y="1980141"/>
                  </a:lnTo>
                  <a:lnTo>
                    <a:pt x="43273" y="2020279"/>
                  </a:lnTo>
                  <a:lnTo>
                    <a:pt x="66172" y="2057662"/>
                  </a:lnTo>
                  <a:lnTo>
                    <a:pt x="93211" y="2091944"/>
                  </a:lnTo>
                  <a:lnTo>
                    <a:pt x="124044" y="2122777"/>
                  </a:lnTo>
                  <a:lnTo>
                    <a:pt x="158325" y="2149816"/>
                  </a:lnTo>
                  <a:lnTo>
                    <a:pt x="195708" y="2172716"/>
                  </a:lnTo>
                  <a:lnTo>
                    <a:pt x="235847" y="2191129"/>
                  </a:lnTo>
                  <a:lnTo>
                    <a:pt x="278394" y="2204709"/>
                  </a:lnTo>
                  <a:lnTo>
                    <a:pt x="323006" y="2213112"/>
                  </a:lnTo>
                  <a:lnTo>
                    <a:pt x="369335" y="2215989"/>
                  </a:lnTo>
                  <a:lnTo>
                    <a:pt x="10257149" y="2215989"/>
                  </a:lnTo>
                  <a:lnTo>
                    <a:pt x="10303480" y="2213112"/>
                  </a:lnTo>
                  <a:lnTo>
                    <a:pt x="10348093" y="2204709"/>
                  </a:lnTo>
                  <a:lnTo>
                    <a:pt x="10390642" y="2191129"/>
                  </a:lnTo>
                  <a:lnTo>
                    <a:pt x="10430781" y="2172716"/>
                  </a:lnTo>
                  <a:lnTo>
                    <a:pt x="10468165" y="2149816"/>
                  </a:lnTo>
                  <a:lnTo>
                    <a:pt x="10502446" y="2122777"/>
                  </a:lnTo>
                  <a:lnTo>
                    <a:pt x="10533279" y="2091944"/>
                  </a:lnTo>
                  <a:lnTo>
                    <a:pt x="10560319" y="2057662"/>
                  </a:lnTo>
                  <a:lnTo>
                    <a:pt x="10583218" y="2020279"/>
                  </a:lnTo>
                  <a:lnTo>
                    <a:pt x="10601631" y="1980141"/>
                  </a:lnTo>
                  <a:lnTo>
                    <a:pt x="10615211" y="1937593"/>
                  </a:lnTo>
                  <a:lnTo>
                    <a:pt x="10623613" y="1892981"/>
                  </a:lnTo>
                  <a:lnTo>
                    <a:pt x="10626491" y="1846652"/>
                  </a:lnTo>
                  <a:lnTo>
                    <a:pt x="10626491" y="369337"/>
                  </a:lnTo>
                  <a:lnTo>
                    <a:pt x="10623613" y="323008"/>
                  </a:lnTo>
                  <a:lnTo>
                    <a:pt x="10615211" y="278396"/>
                  </a:lnTo>
                  <a:lnTo>
                    <a:pt x="10601631" y="235848"/>
                  </a:lnTo>
                  <a:lnTo>
                    <a:pt x="10583218" y="195710"/>
                  </a:lnTo>
                  <a:lnTo>
                    <a:pt x="10560319" y="158326"/>
                  </a:lnTo>
                  <a:lnTo>
                    <a:pt x="10533279" y="124045"/>
                  </a:lnTo>
                  <a:lnTo>
                    <a:pt x="10502446" y="93212"/>
                  </a:lnTo>
                  <a:lnTo>
                    <a:pt x="10468165" y="66172"/>
                  </a:lnTo>
                  <a:lnTo>
                    <a:pt x="10430781" y="43273"/>
                  </a:lnTo>
                  <a:lnTo>
                    <a:pt x="10390642" y="24860"/>
                  </a:lnTo>
                  <a:lnTo>
                    <a:pt x="10348093" y="11279"/>
                  </a:lnTo>
                  <a:lnTo>
                    <a:pt x="10303480" y="2877"/>
                  </a:lnTo>
                  <a:lnTo>
                    <a:pt x="10257149" y="0"/>
                  </a:lnTo>
                  <a:close/>
                </a:path>
              </a:pathLst>
            </a:custGeom>
            <a:solidFill>
              <a:srgbClr val="85E3F5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26514" y="6937533"/>
              <a:ext cx="10626725" cy="2216150"/>
            </a:xfrm>
            <a:custGeom>
              <a:avLst/>
              <a:gdLst/>
              <a:ahLst/>
              <a:cxnLst/>
              <a:rect l="l" t="t" r="r" b="b"/>
              <a:pathLst>
                <a:path w="10626725" h="2216150">
                  <a:moveTo>
                    <a:pt x="0" y="369337"/>
                  </a:moveTo>
                  <a:lnTo>
                    <a:pt x="2877" y="323008"/>
                  </a:lnTo>
                  <a:lnTo>
                    <a:pt x="11279" y="278396"/>
                  </a:lnTo>
                  <a:lnTo>
                    <a:pt x="24860" y="235848"/>
                  </a:lnTo>
                  <a:lnTo>
                    <a:pt x="43273" y="195710"/>
                  </a:lnTo>
                  <a:lnTo>
                    <a:pt x="66172" y="158327"/>
                  </a:lnTo>
                  <a:lnTo>
                    <a:pt x="93211" y="124045"/>
                  </a:lnTo>
                  <a:lnTo>
                    <a:pt x="124045" y="93212"/>
                  </a:lnTo>
                  <a:lnTo>
                    <a:pt x="158326" y="66172"/>
                  </a:lnTo>
                  <a:lnTo>
                    <a:pt x="195709" y="43273"/>
                  </a:lnTo>
                  <a:lnTo>
                    <a:pt x="235847" y="24860"/>
                  </a:lnTo>
                  <a:lnTo>
                    <a:pt x="278395" y="11279"/>
                  </a:lnTo>
                  <a:lnTo>
                    <a:pt x="323006" y="2877"/>
                  </a:lnTo>
                  <a:lnTo>
                    <a:pt x="369335" y="0"/>
                  </a:lnTo>
                  <a:lnTo>
                    <a:pt x="10257153" y="0"/>
                  </a:lnTo>
                  <a:lnTo>
                    <a:pt x="10303481" y="2877"/>
                  </a:lnTo>
                  <a:lnTo>
                    <a:pt x="10348093" y="11279"/>
                  </a:lnTo>
                  <a:lnTo>
                    <a:pt x="10390641" y="24860"/>
                  </a:lnTo>
                  <a:lnTo>
                    <a:pt x="10430780" y="43273"/>
                  </a:lnTo>
                  <a:lnTo>
                    <a:pt x="10468162" y="66172"/>
                  </a:lnTo>
                  <a:lnTo>
                    <a:pt x="10502444" y="93212"/>
                  </a:lnTo>
                  <a:lnTo>
                    <a:pt x="10533277" y="124045"/>
                  </a:lnTo>
                  <a:lnTo>
                    <a:pt x="10560316" y="158327"/>
                  </a:lnTo>
                  <a:lnTo>
                    <a:pt x="10583215" y="195710"/>
                  </a:lnTo>
                  <a:lnTo>
                    <a:pt x="10601628" y="235848"/>
                  </a:lnTo>
                  <a:lnTo>
                    <a:pt x="10615209" y="278396"/>
                  </a:lnTo>
                  <a:lnTo>
                    <a:pt x="10623611" y="323008"/>
                  </a:lnTo>
                  <a:lnTo>
                    <a:pt x="10626489" y="369337"/>
                  </a:lnTo>
                  <a:lnTo>
                    <a:pt x="10626489" y="1846652"/>
                  </a:lnTo>
                  <a:lnTo>
                    <a:pt x="10623611" y="1892981"/>
                  </a:lnTo>
                  <a:lnTo>
                    <a:pt x="10615209" y="1937592"/>
                  </a:lnTo>
                  <a:lnTo>
                    <a:pt x="10601628" y="1980141"/>
                  </a:lnTo>
                  <a:lnTo>
                    <a:pt x="10583215" y="2020279"/>
                  </a:lnTo>
                  <a:lnTo>
                    <a:pt x="10560316" y="2057662"/>
                  </a:lnTo>
                  <a:lnTo>
                    <a:pt x="10533277" y="2091944"/>
                  </a:lnTo>
                  <a:lnTo>
                    <a:pt x="10502444" y="2122777"/>
                  </a:lnTo>
                  <a:lnTo>
                    <a:pt x="10468162" y="2149817"/>
                  </a:lnTo>
                  <a:lnTo>
                    <a:pt x="10430780" y="2172716"/>
                  </a:lnTo>
                  <a:lnTo>
                    <a:pt x="10390641" y="2191129"/>
                  </a:lnTo>
                  <a:lnTo>
                    <a:pt x="10348093" y="2204710"/>
                  </a:lnTo>
                  <a:lnTo>
                    <a:pt x="10303481" y="2213112"/>
                  </a:lnTo>
                  <a:lnTo>
                    <a:pt x="10257153" y="2215990"/>
                  </a:lnTo>
                  <a:lnTo>
                    <a:pt x="369335" y="2215990"/>
                  </a:lnTo>
                  <a:lnTo>
                    <a:pt x="323006" y="2213112"/>
                  </a:lnTo>
                  <a:lnTo>
                    <a:pt x="278395" y="2204710"/>
                  </a:lnTo>
                  <a:lnTo>
                    <a:pt x="235847" y="2191129"/>
                  </a:lnTo>
                  <a:lnTo>
                    <a:pt x="195709" y="2172716"/>
                  </a:lnTo>
                  <a:lnTo>
                    <a:pt x="158326" y="2149817"/>
                  </a:lnTo>
                  <a:lnTo>
                    <a:pt x="124045" y="2122777"/>
                  </a:lnTo>
                  <a:lnTo>
                    <a:pt x="93211" y="2091944"/>
                  </a:lnTo>
                  <a:lnTo>
                    <a:pt x="66172" y="2057662"/>
                  </a:lnTo>
                  <a:lnTo>
                    <a:pt x="43273" y="2020279"/>
                  </a:lnTo>
                  <a:lnTo>
                    <a:pt x="24860" y="1980141"/>
                  </a:lnTo>
                  <a:lnTo>
                    <a:pt x="11279" y="1937592"/>
                  </a:lnTo>
                  <a:lnTo>
                    <a:pt x="2877" y="1892981"/>
                  </a:lnTo>
                  <a:lnTo>
                    <a:pt x="0" y="1846652"/>
                  </a:lnTo>
                  <a:lnTo>
                    <a:pt x="0" y="369337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762" y="2729867"/>
            <a:ext cx="2955762" cy="341398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553006" y="2729868"/>
            <a:ext cx="2860713" cy="322444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08203" y="6324091"/>
            <a:ext cx="3121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60" dirty="0">
                <a:latin typeface="Arial"/>
                <a:cs typeface="Arial"/>
              </a:rPr>
              <a:t>Rett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90" dirty="0">
                <a:latin typeface="Arial"/>
                <a:cs typeface="Arial"/>
              </a:rPr>
              <a:t>syndrome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(RTT)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45386" y="6077203"/>
            <a:ext cx="2635885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1450" marR="5080" indent="-158750">
              <a:lnSpc>
                <a:spcPts val="2810"/>
              </a:lnSpc>
              <a:spcBef>
                <a:spcPts val="250"/>
              </a:spcBef>
            </a:pPr>
            <a:r>
              <a:rPr sz="2400" spc="-40" dirty="0">
                <a:latin typeface="Arial"/>
                <a:cs typeface="Arial"/>
              </a:rPr>
              <a:t>CDKL5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deficiency </a:t>
            </a:r>
            <a:r>
              <a:rPr sz="2400" spc="100" dirty="0">
                <a:latin typeface="Arial"/>
                <a:cs typeface="Arial"/>
              </a:rPr>
              <a:t>Disorder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100" dirty="0">
                <a:latin typeface="Arial"/>
                <a:cs typeface="Arial"/>
              </a:rPr>
              <a:t>(CDD)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052827" y="9161762"/>
            <a:ext cx="1996813" cy="629528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219660" y="3068828"/>
            <a:ext cx="9878695" cy="2588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Char char="•"/>
              <a:tabLst>
                <a:tab pos="297815" algn="l"/>
              </a:tabLst>
            </a:pPr>
            <a:r>
              <a:rPr sz="2400" spc="150" dirty="0">
                <a:latin typeface="Arial"/>
                <a:cs typeface="Arial"/>
              </a:rPr>
              <a:t>Circa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b="1" spc="140" dirty="0">
                <a:latin typeface="Arial"/>
                <a:cs typeface="Arial"/>
              </a:rPr>
              <a:t>7000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185" dirty="0">
                <a:latin typeface="Arial"/>
                <a:cs typeface="Arial"/>
              </a:rPr>
              <a:t>malattie</a:t>
            </a:r>
            <a:r>
              <a:rPr sz="2400" b="1" spc="-150" dirty="0">
                <a:latin typeface="Arial"/>
                <a:cs typeface="Arial"/>
              </a:rPr>
              <a:t> </a:t>
            </a:r>
            <a:r>
              <a:rPr sz="2400" b="1" spc="140" dirty="0">
                <a:latin typeface="Arial"/>
                <a:cs typeface="Arial"/>
              </a:rPr>
              <a:t>rare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nel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245" dirty="0">
                <a:latin typeface="Arial"/>
                <a:cs typeface="Arial"/>
              </a:rPr>
              <a:t>mondo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2400" spc="55" dirty="0">
                <a:latin typeface="Arial"/>
                <a:cs typeface="Arial"/>
              </a:rPr>
              <a:t>Solo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70" dirty="0">
                <a:latin typeface="Arial"/>
                <a:cs typeface="Arial"/>
              </a:rPr>
              <a:t>per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60" dirty="0">
                <a:latin typeface="Arial"/>
                <a:cs typeface="Arial"/>
              </a:rPr>
              <a:t>400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55" dirty="0">
                <a:latin typeface="Arial"/>
                <a:cs typeface="Arial"/>
              </a:rPr>
              <a:t>(~6%)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00" dirty="0">
                <a:latin typeface="Arial"/>
                <a:cs typeface="Arial"/>
              </a:rPr>
              <a:t>esiste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85" dirty="0">
                <a:latin typeface="Arial"/>
                <a:cs typeface="Arial"/>
              </a:rPr>
              <a:t>un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220" dirty="0">
                <a:latin typeface="Arial"/>
                <a:cs typeface="Arial"/>
              </a:rPr>
              <a:t>trattamento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95" dirty="0">
                <a:latin typeface="Arial"/>
                <a:cs typeface="Arial"/>
              </a:rPr>
              <a:t>farmacologico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buChar char="•"/>
              <a:tabLst>
                <a:tab pos="297815" algn="l"/>
              </a:tabLst>
            </a:pPr>
            <a:r>
              <a:rPr sz="2400" spc="140" dirty="0">
                <a:latin typeface="Arial"/>
                <a:cs typeface="Arial"/>
              </a:rPr>
              <a:t>Meno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dello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b="1" spc="95" dirty="0">
                <a:latin typeface="Arial"/>
                <a:cs typeface="Arial"/>
              </a:rPr>
              <a:t>0.5%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spc="240" dirty="0">
                <a:latin typeface="Arial"/>
                <a:cs typeface="Arial"/>
              </a:rPr>
              <a:t>ha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85" dirty="0">
                <a:latin typeface="Arial"/>
                <a:cs typeface="Arial"/>
              </a:rPr>
              <a:t>un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220" dirty="0">
                <a:latin typeface="Arial"/>
                <a:cs typeface="Arial"/>
              </a:rPr>
              <a:t>trattamento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curativo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7815" indent="-285115">
              <a:lnSpc>
                <a:spcPct val="100000"/>
              </a:lnSpc>
              <a:spcBef>
                <a:spcPts val="5"/>
              </a:spcBef>
              <a:buChar char="•"/>
              <a:tabLst>
                <a:tab pos="297815" algn="l"/>
              </a:tabLst>
            </a:pPr>
            <a:r>
              <a:rPr sz="2400" u="heavy" spc="1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Main</a:t>
            </a:r>
            <a:r>
              <a:rPr sz="2400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1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targets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520" dirty="0">
                <a:latin typeface="Arial"/>
                <a:cs typeface="Arial"/>
              </a:rPr>
              <a:t>-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15" dirty="0">
                <a:latin typeface="Arial"/>
                <a:cs typeface="Arial"/>
              </a:rPr>
              <a:t>RTT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CDD: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204" dirty="0">
                <a:latin typeface="Arial"/>
                <a:cs typeface="Arial"/>
              </a:rPr>
              <a:t>malattie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rare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legate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240" dirty="0">
                <a:latin typeface="Arial"/>
                <a:cs typeface="Arial"/>
              </a:rPr>
              <a:t>cromosoma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05410" y="6004052"/>
            <a:ext cx="4914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4" dirty="0">
                <a:latin typeface="Arial"/>
                <a:cs typeface="Arial"/>
              </a:rPr>
              <a:t>con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185" dirty="0">
                <a:latin typeface="Arial"/>
                <a:cs typeface="Arial"/>
              </a:rPr>
              <a:t>sintomatologia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160" dirty="0">
                <a:latin typeface="Arial"/>
                <a:cs typeface="Arial"/>
              </a:rPr>
              <a:t>neurologica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64806" y="7223252"/>
            <a:ext cx="9959340" cy="185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Il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nostro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95" dirty="0">
                <a:latin typeface="Arial"/>
                <a:cs typeface="Arial"/>
              </a:rPr>
              <a:t>goal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è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portare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90" dirty="0">
                <a:latin typeface="Arial"/>
                <a:cs typeface="Arial"/>
              </a:rPr>
              <a:t>sul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229" dirty="0">
                <a:latin typeface="Arial"/>
                <a:cs typeface="Arial"/>
              </a:rPr>
              <a:t>mercato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molecole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curative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per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98300"/>
              </a:lnSpc>
              <a:spcBef>
                <a:spcPts val="70"/>
              </a:spcBef>
            </a:pPr>
            <a:r>
              <a:rPr sz="2400" spc="204" dirty="0">
                <a:latin typeface="Arial"/>
                <a:cs typeface="Arial"/>
              </a:rPr>
              <a:t>malattie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rare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200" dirty="0">
                <a:latin typeface="Arial"/>
                <a:cs typeface="Arial"/>
              </a:rPr>
              <a:t>tramite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85" dirty="0">
                <a:latin typeface="Arial"/>
                <a:cs typeface="Arial"/>
              </a:rPr>
              <a:t>un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204" dirty="0">
                <a:latin typeface="Arial"/>
                <a:cs typeface="Arial"/>
              </a:rPr>
              <a:t>approccio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55" dirty="0">
                <a:latin typeface="Arial"/>
                <a:cs typeface="Arial"/>
              </a:rPr>
              <a:t>ibrido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di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20" dirty="0">
                <a:latin typeface="Arial"/>
                <a:cs typeface="Arial"/>
              </a:rPr>
              <a:t>intelligenza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30" dirty="0">
                <a:latin typeface="Arial"/>
                <a:cs typeface="Arial"/>
              </a:rPr>
              <a:t>artificiale </a:t>
            </a:r>
            <a:r>
              <a:rPr sz="2400" spc="145" dirty="0">
                <a:latin typeface="Arial"/>
                <a:cs typeface="Arial"/>
              </a:rPr>
              <a:t>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270" dirty="0">
                <a:latin typeface="Arial"/>
                <a:cs typeface="Arial"/>
              </a:rPr>
              <a:t>drug-</a:t>
            </a:r>
            <a:r>
              <a:rPr sz="2400" spc="150" dirty="0">
                <a:latin typeface="Arial"/>
                <a:cs typeface="Arial"/>
              </a:rPr>
              <a:t>screening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60" dirty="0">
                <a:latin typeface="Arial"/>
                <a:cs typeface="Arial"/>
              </a:rPr>
              <a:t>sperimentale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88"/>
            <a:ext cx="18288000" cy="17861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BUSINESS</a:t>
            </a:r>
            <a:r>
              <a:rPr spc="-295" dirty="0"/>
              <a:t> </a:t>
            </a:r>
            <a:r>
              <a:rPr spc="-110" dirty="0"/>
              <a:t>IDEA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52827" y="9161762"/>
            <a:ext cx="1996813" cy="6295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0" y="3162300"/>
            <a:ext cx="7305633" cy="56197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0579" y="3924300"/>
            <a:ext cx="6096841" cy="32221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20" dirty="0">
                <a:latin typeface="Arial"/>
                <a:cs typeface="Arial"/>
              </a:rPr>
              <a:t>Sviluppo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65" dirty="0">
                <a:latin typeface="Arial"/>
                <a:cs typeface="Arial"/>
              </a:rPr>
              <a:t>di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215" dirty="0" err="1">
                <a:latin typeface="Arial"/>
                <a:cs typeface="Arial"/>
              </a:rPr>
              <a:t>una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b="1" spc="165" dirty="0" err="1">
                <a:latin typeface="Arial"/>
                <a:cs typeface="Arial"/>
              </a:rPr>
              <a:t>piattaforma</a:t>
            </a:r>
            <a:endParaRPr lang="en-GB" sz="2400" dirty="0">
              <a:latin typeface="Arial"/>
              <a:cs typeface="Arial"/>
            </a:endParaRPr>
          </a:p>
          <a:p>
            <a:pPr marL="12700" marR="5080">
              <a:lnSpc>
                <a:spcPct val="199800"/>
              </a:lnSpc>
              <a:spcBef>
                <a:spcPts val="30"/>
              </a:spcBef>
            </a:pPr>
            <a:r>
              <a:rPr lang="en-GB" sz="2400" b="1" spc="125" dirty="0" err="1">
                <a:latin typeface="Arial"/>
                <a:cs typeface="Arial"/>
              </a:rPr>
              <a:t>proprietaria</a:t>
            </a:r>
            <a:r>
              <a:rPr lang="en-GB" sz="2400" b="1" spc="5" dirty="0">
                <a:latin typeface="Arial"/>
                <a:cs typeface="Arial"/>
              </a:rPr>
              <a:t> </a:t>
            </a:r>
            <a:r>
              <a:rPr lang="en-GB" sz="2400" spc="215" dirty="0" err="1">
                <a:latin typeface="Arial"/>
                <a:cs typeface="Arial"/>
              </a:rPr>
              <a:t>basata</a:t>
            </a:r>
            <a:r>
              <a:rPr lang="en-GB" sz="2400" spc="215" dirty="0">
                <a:latin typeface="Arial"/>
                <a:cs typeface="Arial"/>
              </a:rPr>
              <a:t> </a:t>
            </a:r>
            <a:r>
              <a:rPr lang="en-GB" sz="2400" spc="90" dirty="0">
                <a:latin typeface="Arial"/>
                <a:cs typeface="Arial"/>
              </a:rPr>
              <a:t>sull’ </a:t>
            </a:r>
            <a:r>
              <a:rPr lang="en-GB" sz="2400" b="1" spc="90" dirty="0" err="1">
                <a:latin typeface="Arial"/>
                <a:cs typeface="Arial"/>
              </a:rPr>
              <a:t>intelligenza</a:t>
            </a:r>
            <a:r>
              <a:rPr lang="en-GB" sz="2400" b="1" spc="-150" dirty="0">
                <a:latin typeface="Arial"/>
                <a:cs typeface="Arial"/>
              </a:rPr>
              <a:t> </a:t>
            </a:r>
            <a:r>
              <a:rPr lang="en-GB" sz="2400" b="1" spc="114" dirty="0" err="1">
                <a:latin typeface="Arial"/>
                <a:cs typeface="Arial"/>
              </a:rPr>
              <a:t>artificiale</a:t>
            </a:r>
            <a:r>
              <a:rPr lang="en-GB" sz="2400" b="1" spc="-145" dirty="0">
                <a:latin typeface="Arial"/>
                <a:cs typeface="Arial"/>
              </a:rPr>
              <a:t> </a:t>
            </a:r>
            <a:r>
              <a:rPr lang="en-GB" sz="2400" spc="170" dirty="0">
                <a:latin typeface="Arial"/>
                <a:cs typeface="Arial"/>
              </a:rPr>
              <a:t>per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spc="-25" dirty="0">
                <a:latin typeface="Arial"/>
                <a:cs typeface="Arial"/>
              </a:rPr>
              <a:t>il </a:t>
            </a:r>
            <a:r>
              <a:rPr lang="en-GB" sz="2400" spc="165" dirty="0">
                <a:latin typeface="Arial"/>
                <a:cs typeface="Arial"/>
              </a:rPr>
              <a:t>design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spc="165" dirty="0">
                <a:latin typeface="Arial"/>
                <a:cs typeface="Arial"/>
              </a:rPr>
              <a:t>di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spc="170" dirty="0" err="1">
                <a:latin typeface="Arial"/>
                <a:cs typeface="Arial"/>
              </a:rPr>
              <a:t>piccole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spc="185" dirty="0" err="1">
                <a:latin typeface="Arial"/>
                <a:cs typeface="Arial"/>
              </a:rPr>
              <a:t>molecole</a:t>
            </a:r>
            <a:r>
              <a:rPr lang="en-GB" sz="2400" spc="-20" dirty="0">
                <a:latin typeface="Arial"/>
                <a:cs typeface="Arial"/>
              </a:rPr>
              <a:t> </a:t>
            </a:r>
            <a:r>
              <a:rPr lang="en-GB" sz="2400" spc="170" dirty="0" err="1">
                <a:latin typeface="Arial"/>
                <a:cs typeface="Arial"/>
              </a:rPr>
              <a:t>che</a:t>
            </a:r>
            <a:r>
              <a:rPr lang="en-GB" sz="2400" spc="170" dirty="0">
                <a:latin typeface="Arial"/>
                <a:cs typeface="Arial"/>
              </a:rPr>
              <a:t> </a:t>
            </a:r>
            <a:r>
              <a:rPr lang="en-GB" sz="2400" spc="204" dirty="0" err="1">
                <a:latin typeface="Arial"/>
                <a:cs typeface="Arial"/>
              </a:rPr>
              <a:t>modificano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spc="160" dirty="0">
                <a:latin typeface="Arial"/>
                <a:cs typeface="Arial"/>
              </a:rPr>
              <a:t>la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spc="114" dirty="0" err="1">
                <a:latin typeface="Arial"/>
                <a:cs typeface="Arial"/>
              </a:rPr>
              <a:t>funzione</a:t>
            </a:r>
            <a:r>
              <a:rPr lang="en-GB" sz="2400" spc="-5" dirty="0">
                <a:latin typeface="Arial"/>
                <a:cs typeface="Arial"/>
              </a:rPr>
              <a:t> </a:t>
            </a:r>
            <a:r>
              <a:rPr lang="en-GB" sz="2400" spc="-10" dirty="0" err="1">
                <a:latin typeface="Arial"/>
                <a:cs typeface="Arial"/>
              </a:rPr>
              <a:t>dell’RNA</a:t>
            </a:r>
            <a:r>
              <a:rPr lang="en-GB" sz="2400" spc="-10" dirty="0">
                <a:latin typeface="Arial"/>
                <a:cs typeface="Arial"/>
              </a:rPr>
              <a:t> </a:t>
            </a:r>
            <a:r>
              <a:rPr lang="en-GB" sz="2400" spc="280" dirty="0">
                <a:latin typeface="Arial"/>
                <a:cs typeface="Arial"/>
              </a:rPr>
              <a:t>a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spc="190" dirty="0" err="1">
                <a:latin typeface="Arial"/>
                <a:cs typeface="Arial"/>
              </a:rPr>
              <a:t>scopo</a:t>
            </a:r>
            <a:r>
              <a:rPr lang="en-GB" sz="2400" spc="-25" dirty="0">
                <a:latin typeface="Arial"/>
                <a:cs typeface="Arial"/>
              </a:rPr>
              <a:t> </a:t>
            </a:r>
            <a:r>
              <a:rPr lang="en-GB" sz="2400" spc="170" dirty="0" err="1">
                <a:latin typeface="Arial"/>
                <a:cs typeface="Arial"/>
              </a:rPr>
              <a:t>terapeutico</a:t>
            </a:r>
            <a:endParaRPr lang="en-GB" sz="24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417550" y="5168900"/>
            <a:ext cx="1035050" cy="403860"/>
            <a:chOff x="13417550" y="5168900"/>
            <a:chExt cx="1035050" cy="403860"/>
          </a:xfrm>
        </p:grpSpPr>
        <p:sp>
          <p:nvSpPr>
            <p:cNvPr id="10" name="object 10"/>
            <p:cNvSpPr/>
            <p:nvPr/>
          </p:nvSpPr>
          <p:spPr>
            <a:xfrm>
              <a:off x="13430250" y="5181600"/>
              <a:ext cx="1009650" cy="378460"/>
            </a:xfrm>
            <a:custGeom>
              <a:avLst/>
              <a:gdLst/>
              <a:ahLst/>
              <a:cxnLst/>
              <a:rect l="l" t="t" r="r" b="b"/>
              <a:pathLst>
                <a:path w="1009650" h="378460">
                  <a:moveTo>
                    <a:pt x="820673" y="0"/>
                  </a:moveTo>
                  <a:lnTo>
                    <a:pt x="820673" y="94485"/>
                  </a:lnTo>
                  <a:lnTo>
                    <a:pt x="0" y="94485"/>
                  </a:lnTo>
                  <a:lnTo>
                    <a:pt x="0" y="283457"/>
                  </a:lnTo>
                  <a:lnTo>
                    <a:pt x="820673" y="283457"/>
                  </a:lnTo>
                  <a:lnTo>
                    <a:pt x="820673" y="377943"/>
                  </a:lnTo>
                  <a:lnTo>
                    <a:pt x="1009650" y="188970"/>
                  </a:lnTo>
                  <a:lnTo>
                    <a:pt x="820673" y="0"/>
                  </a:lnTo>
                  <a:close/>
                </a:path>
              </a:pathLst>
            </a:custGeom>
            <a:solidFill>
              <a:srgbClr val="85E3F5">
                <a:alpha val="5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30250" y="5181600"/>
              <a:ext cx="1009650" cy="378460"/>
            </a:xfrm>
            <a:custGeom>
              <a:avLst/>
              <a:gdLst/>
              <a:ahLst/>
              <a:cxnLst/>
              <a:rect l="l" t="t" r="r" b="b"/>
              <a:pathLst>
                <a:path w="1009650" h="378460">
                  <a:moveTo>
                    <a:pt x="0" y="94485"/>
                  </a:moveTo>
                  <a:lnTo>
                    <a:pt x="820678" y="94485"/>
                  </a:lnTo>
                  <a:lnTo>
                    <a:pt x="820678" y="0"/>
                  </a:lnTo>
                  <a:lnTo>
                    <a:pt x="1009650" y="188971"/>
                  </a:lnTo>
                  <a:lnTo>
                    <a:pt x="820678" y="377943"/>
                  </a:lnTo>
                  <a:lnTo>
                    <a:pt x="820678" y="283457"/>
                  </a:lnTo>
                  <a:lnTo>
                    <a:pt x="0" y="283457"/>
                  </a:lnTo>
                  <a:lnTo>
                    <a:pt x="0" y="94485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5055850" y="3113310"/>
            <a:ext cx="1861820" cy="1186815"/>
            <a:chOff x="15055850" y="3113310"/>
            <a:chExt cx="1861820" cy="1186815"/>
          </a:xfrm>
        </p:grpSpPr>
        <p:sp>
          <p:nvSpPr>
            <p:cNvPr id="13" name="object 13"/>
            <p:cNvSpPr/>
            <p:nvPr/>
          </p:nvSpPr>
          <p:spPr>
            <a:xfrm>
              <a:off x="15068550" y="3126010"/>
              <a:ext cx="1836420" cy="1161415"/>
            </a:xfrm>
            <a:custGeom>
              <a:avLst/>
              <a:gdLst/>
              <a:ahLst/>
              <a:cxnLst/>
              <a:rect l="l" t="t" r="r" b="b"/>
              <a:pathLst>
                <a:path w="1836419" h="1161414">
                  <a:moveTo>
                    <a:pt x="1642719" y="0"/>
                  </a:moveTo>
                  <a:lnTo>
                    <a:pt x="193535" y="0"/>
                  </a:lnTo>
                  <a:lnTo>
                    <a:pt x="149160" y="5111"/>
                  </a:lnTo>
                  <a:lnTo>
                    <a:pt x="108424" y="19671"/>
                  </a:lnTo>
                  <a:lnTo>
                    <a:pt x="72490" y="42518"/>
                  </a:lnTo>
                  <a:lnTo>
                    <a:pt x="42518" y="72489"/>
                  </a:lnTo>
                  <a:lnTo>
                    <a:pt x="19671" y="108425"/>
                  </a:lnTo>
                  <a:lnTo>
                    <a:pt x="5111" y="149162"/>
                  </a:lnTo>
                  <a:lnTo>
                    <a:pt x="0" y="193539"/>
                  </a:lnTo>
                  <a:lnTo>
                    <a:pt x="0" y="967670"/>
                  </a:lnTo>
                  <a:lnTo>
                    <a:pt x="5111" y="1012046"/>
                  </a:lnTo>
                  <a:lnTo>
                    <a:pt x="19671" y="1052783"/>
                  </a:lnTo>
                  <a:lnTo>
                    <a:pt x="42518" y="1088718"/>
                  </a:lnTo>
                  <a:lnTo>
                    <a:pt x="72490" y="1118690"/>
                  </a:lnTo>
                  <a:lnTo>
                    <a:pt x="108424" y="1141537"/>
                  </a:lnTo>
                  <a:lnTo>
                    <a:pt x="149160" y="1156097"/>
                  </a:lnTo>
                  <a:lnTo>
                    <a:pt x="193535" y="1161209"/>
                  </a:lnTo>
                  <a:lnTo>
                    <a:pt x="1642719" y="1161209"/>
                  </a:lnTo>
                  <a:lnTo>
                    <a:pt x="1687099" y="1156097"/>
                  </a:lnTo>
                  <a:lnTo>
                    <a:pt x="1727838" y="1141537"/>
                  </a:lnTo>
                  <a:lnTo>
                    <a:pt x="1763774" y="1118690"/>
                  </a:lnTo>
                  <a:lnTo>
                    <a:pt x="1793748" y="1088718"/>
                  </a:lnTo>
                  <a:lnTo>
                    <a:pt x="1816595" y="1052783"/>
                  </a:lnTo>
                  <a:lnTo>
                    <a:pt x="1831155" y="1012046"/>
                  </a:lnTo>
                  <a:lnTo>
                    <a:pt x="1836267" y="967670"/>
                  </a:lnTo>
                  <a:lnTo>
                    <a:pt x="1836267" y="193539"/>
                  </a:lnTo>
                  <a:lnTo>
                    <a:pt x="1831155" y="149162"/>
                  </a:lnTo>
                  <a:lnTo>
                    <a:pt x="1816595" y="108425"/>
                  </a:lnTo>
                  <a:lnTo>
                    <a:pt x="1793747" y="72489"/>
                  </a:lnTo>
                  <a:lnTo>
                    <a:pt x="1763774" y="42518"/>
                  </a:lnTo>
                  <a:lnTo>
                    <a:pt x="1727838" y="19671"/>
                  </a:lnTo>
                  <a:lnTo>
                    <a:pt x="1687099" y="5111"/>
                  </a:lnTo>
                  <a:lnTo>
                    <a:pt x="164271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068550" y="3126010"/>
              <a:ext cx="1836420" cy="1161415"/>
            </a:xfrm>
            <a:custGeom>
              <a:avLst/>
              <a:gdLst/>
              <a:ahLst/>
              <a:cxnLst/>
              <a:rect l="l" t="t" r="r" b="b"/>
              <a:pathLst>
                <a:path w="1836419" h="1161414">
                  <a:moveTo>
                    <a:pt x="0" y="193538"/>
                  </a:moveTo>
                  <a:lnTo>
                    <a:pt x="5111" y="149162"/>
                  </a:lnTo>
                  <a:lnTo>
                    <a:pt x="19671" y="108425"/>
                  </a:lnTo>
                  <a:lnTo>
                    <a:pt x="42518" y="72490"/>
                  </a:lnTo>
                  <a:lnTo>
                    <a:pt x="72490" y="42518"/>
                  </a:lnTo>
                  <a:lnTo>
                    <a:pt x="108425" y="19671"/>
                  </a:lnTo>
                  <a:lnTo>
                    <a:pt x="149162" y="5111"/>
                  </a:lnTo>
                  <a:lnTo>
                    <a:pt x="193538" y="0"/>
                  </a:lnTo>
                  <a:lnTo>
                    <a:pt x="1642726" y="0"/>
                  </a:lnTo>
                  <a:lnTo>
                    <a:pt x="1687102" y="5111"/>
                  </a:lnTo>
                  <a:lnTo>
                    <a:pt x="1727839" y="19671"/>
                  </a:lnTo>
                  <a:lnTo>
                    <a:pt x="1763774" y="42518"/>
                  </a:lnTo>
                  <a:lnTo>
                    <a:pt x="1793746" y="72490"/>
                  </a:lnTo>
                  <a:lnTo>
                    <a:pt x="1816593" y="108425"/>
                  </a:lnTo>
                  <a:lnTo>
                    <a:pt x="1831153" y="149162"/>
                  </a:lnTo>
                  <a:lnTo>
                    <a:pt x="1836265" y="193538"/>
                  </a:lnTo>
                  <a:lnTo>
                    <a:pt x="1836265" y="967670"/>
                  </a:lnTo>
                  <a:lnTo>
                    <a:pt x="1831153" y="1012046"/>
                  </a:lnTo>
                  <a:lnTo>
                    <a:pt x="1816593" y="1052783"/>
                  </a:lnTo>
                  <a:lnTo>
                    <a:pt x="1793746" y="1088718"/>
                  </a:lnTo>
                  <a:lnTo>
                    <a:pt x="1763774" y="1118690"/>
                  </a:lnTo>
                  <a:lnTo>
                    <a:pt x="1727839" y="1141537"/>
                  </a:lnTo>
                  <a:lnTo>
                    <a:pt x="1687102" y="1156097"/>
                  </a:lnTo>
                  <a:lnTo>
                    <a:pt x="1642726" y="1161209"/>
                  </a:lnTo>
                  <a:lnTo>
                    <a:pt x="193538" y="1161209"/>
                  </a:lnTo>
                  <a:lnTo>
                    <a:pt x="149162" y="1156097"/>
                  </a:lnTo>
                  <a:lnTo>
                    <a:pt x="108425" y="1141537"/>
                  </a:lnTo>
                  <a:lnTo>
                    <a:pt x="72490" y="1118690"/>
                  </a:lnTo>
                  <a:lnTo>
                    <a:pt x="42518" y="1088718"/>
                  </a:lnTo>
                  <a:lnTo>
                    <a:pt x="19671" y="1052783"/>
                  </a:lnTo>
                  <a:lnTo>
                    <a:pt x="5111" y="1012046"/>
                  </a:lnTo>
                  <a:lnTo>
                    <a:pt x="0" y="967670"/>
                  </a:lnTo>
                  <a:lnTo>
                    <a:pt x="0" y="19353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305087" y="3334004"/>
            <a:ext cx="1317625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441325">
              <a:lnSpc>
                <a:spcPts val="2810"/>
              </a:lnSpc>
              <a:spcBef>
                <a:spcPts val="250"/>
              </a:spcBef>
            </a:pPr>
            <a:r>
              <a:rPr sz="2400" spc="35" dirty="0">
                <a:solidFill>
                  <a:srgbClr val="FFFFFF"/>
                </a:solidFill>
                <a:latin typeface="Arial"/>
                <a:cs typeface="Arial"/>
              </a:rPr>
              <a:t>No </a:t>
            </a:r>
            <a:r>
              <a:rPr sz="2400" spc="165" dirty="0">
                <a:solidFill>
                  <a:srgbClr val="FFFFFF"/>
                </a:solidFill>
                <a:latin typeface="Arial"/>
                <a:cs typeface="Arial"/>
              </a:rPr>
              <a:t>proteina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5055850" y="4835919"/>
            <a:ext cx="1861820" cy="1324610"/>
            <a:chOff x="15055850" y="4835919"/>
            <a:chExt cx="1861820" cy="1324610"/>
          </a:xfrm>
        </p:grpSpPr>
        <p:sp>
          <p:nvSpPr>
            <p:cNvPr id="17" name="object 17"/>
            <p:cNvSpPr/>
            <p:nvPr/>
          </p:nvSpPr>
          <p:spPr>
            <a:xfrm>
              <a:off x="15068550" y="4848619"/>
              <a:ext cx="1836420" cy="1299210"/>
            </a:xfrm>
            <a:custGeom>
              <a:avLst/>
              <a:gdLst/>
              <a:ahLst/>
              <a:cxnLst/>
              <a:rect l="l" t="t" r="r" b="b"/>
              <a:pathLst>
                <a:path w="1836419" h="1299210">
                  <a:moveTo>
                    <a:pt x="1619821" y="0"/>
                  </a:moveTo>
                  <a:lnTo>
                    <a:pt x="216433" y="0"/>
                  </a:lnTo>
                  <a:lnTo>
                    <a:pt x="166807" y="5716"/>
                  </a:lnTo>
                  <a:lnTo>
                    <a:pt x="121251" y="21999"/>
                  </a:lnTo>
                  <a:lnTo>
                    <a:pt x="81065" y="47549"/>
                  </a:lnTo>
                  <a:lnTo>
                    <a:pt x="47548" y="81067"/>
                  </a:lnTo>
                  <a:lnTo>
                    <a:pt x="21998" y="121255"/>
                  </a:lnTo>
                  <a:lnTo>
                    <a:pt x="5716" y="166812"/>
                  </a:lnTo>
                  <a:lnTo>
                    <a:pt x="0" y="216439"/>
                  </a:lnTo>
                  <a:lnTo>
                    <a:pt x="0" y="1082174"/>
                  </a:lnTo>
                  <a:lnTo>
                    <a:pt x="5716" y="1131802"/>
                  </a:lnTo>
                  <a:lnTo>
                    <a:pt x="21998" y="1177360"/>
                  </a:lnTo>
                  <a:lnTo>
                    <a:pt x="47548" y="1217547"/>
                  </a:lnTo>
                  <a:lnTo>
                    <a:pt x="81065" y="1251066"/>
                  </a:lnTo>
                  <a:lnTo>
                    <a:pt x="121251" y="1276616"/>
                  </a:lnTo>
                  <a:lnTo>
                    <a:pt x="166807" y="1292899"/>
                  </a:lnTo>
                  <a:lnTo>
                    <a:pt x="216433" y="1298615"/>
                  </a:lnTo>
                  <a:lnTo>
                    <a:pt x="1619821" y="1298615"/>
                  </a:lnTo>
                  <a:lnTo>
                    <a:pt x="1669452" y="1292899"/>
                  </a:lnTo>
                  <a:lnTo>
                    <a:pt x="1715011" y="1276616"/>
                  </a:lnTo>
                  <a:lnTo>
                    <a:pt x="1755199" y="1251066"/>
                  </a:lnTo>
                  <a:lnTo>
                    <a:pt x="1788718" y="1217547"/>
                  </a:lnTo>
                  <a:lnTo>
                    <a:pt x="1814268" y="1177360"/>
                  </a:lnTo>
                  <a:lnTo>
                    <a:pt x="1830551" y="1131802"/>
                  </a:lnTo>
                  <a:lnTo>
                    <a:pt x="1836267" y="1082174"/>
                  </a:lnTo>
                  <a:lnTo>
                    <a:pt x="1836267" y="216439"/>
                  </a:lnTo>
                  <a:lnTo>
                    <a:pt x="1830551" y="166812"/>
                  </a:lnTo>
                  <a:lnTo>
                    <a:pt x="1814268" y="121255"/>
                  </a:lnTo>
                  <a:lnTo>
                    <a:pt x="1788718" y="81067"/>
                  </a:lnTo>
                  <a:lnTo>
                    <a:pt x="1755199" y="47549"/>
                  </a:lnTo>
                  <a:lnTo>
                    <a:pt x="1715011" y="21999"/>
                  </a:lnTo>
                  <a:lnTo>
                    <a:pt x="1669452" y="5716"/>
                  </a:lnTo>
                  <a:lnTo>
                    <a:pt x="1619821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068550" y="4848619"/>
              <a:ext cx="1836420" cy="1299210"/>
            </a:xfrm>
            <a:custGeom>
              <a:avLst/>
              <a:gdLst/>
              <a:ahLst/>
              <a:cxnLst/>
              <a:rect l="l" t="t" r="r" b="b"/>
              <a:pathLst>
                <a:path w="1836419" h="1299210">
                  <a:moveTo>
                    <a:pt x="0" y="216440"/>
                  </a:moveTo>
                  <a:lnTo>
                    <a:pt x="5716" y="166812"/>
                  </a:lnTo>
                  <a:lnTo>
                    <a:pt x="21999" y="121255"/>
                  </a:lnTo>
                  <a:lnTo>
                    <a:pt x="47549" y="81067"/>
                  </a:lnTo>
                  <a:lnTo>
                    <a:pt x="81067" y="47549"/>
                  </a:lnTo>
                  <a:lnTo>
                    <a:pt x="121255" y="21999"/>
                  </a:lnTo>
                  <a:lnTo>
                    <a:pt x="166812" y="5716"/>
                  </a:lnTo>
                  <a:lnTo>
                    <a:pt x="216439" y="0"/>
                  </a:lnTo>
                  <a:lnTo>
                    <a:pt x="1619825" y="0"/>
                  </a:lnTo>
                  <a:lnTo>
                    <a:pt x="1669452" y="5716"/>
                  </a:lnTo>
                  <a:lnTo>
                    <a:pt x="1715010" y="21999"/>
                  </a:lnTo>
                  <a:lnTo>
                    <a:pt x="1755197" y="47549"/>
                  </a:lnTo>
                  <a:lnTo>
                    <a:pt x="1788715" y="81067"/>
                  </a:lnTo>
                  <a:lnTo>
                    <a:pt x="1814265" y="121255"/>
                  </a:lnTo>
                  <a:lnTo>
                    <a:pt x="1830548" y="166812"/>
                  </a:lnTo>
                  <a:lnTo>
                    <a:pt x="1836265" y="216440"/>
                  </a:lnTo>
                  <a:lnTo>
                    <a:pt x="1836265" y="1082175"/>
                  </a:lnTo>
                  <a:lnTo>
                    <a:pt x="1830548" y="1131802"/>
                  </a:lnTo>
                  <a:lnTo>
                    <a:pt x="1814265" y="1177359"/>
                  </a:lnTo>
                  <a:lnTo>
                    <a:pt x="1788715" y="1217546"/>
                  </a:lnTo>
                  <a:lnTo>
                    <a:pt x="1755197" y="1251065"/>
                  </a:lnTo>
                  <a:lnTo>
                    <a:pt x="1715010" y="1276615"/>
                  </a:lnTo>
                  <a:lnTo>
                    <a:pt x="1669452" y="1292898"/>
                  </a:lnTo>
                  <a:lnTo>
                    <a:pt x="1619825" y="1298615"/>
                  </a:lnTo>
                  <a:lnTo>
                    <a:pt x="216439" y="1298615"/>
                  </a:lnTo>
                  <a:lnTo>
                    <a:pt x="166812" y="1292898"/>
                  </a:lnTo>
                  <a:lnTo>
                    <a:pt x="121255" y="1276615"/>
                  </a:lnTo>
                  <a:lnTo>
                    <a:pt x="81067" y="1251065"/>
                  </a:lnTo>
                  <a:lnTo>
                    <a:pt x="47549" y="1217546"/>
                  </a:lnTo>
                  <a:lnTo>
                    <a:pt x="21999" y="1177359"/>
                  </a:lnTo>
                  <a:lnTo>
                    <a:pt x="5716" y="1131802"/>
                  </a:lnTo>
                  <a:lnTo>
                    <a:pt x="0" y="1082175"/>
                  </a:lnTo>
                  <a:lnTo>
                    <a:pt x="0" y="21644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5225140" y="4976876"/>
            <a:ext cx="1479550" cy="1113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8800"/>
              </a:lnSpc>
              <a:spcBef>
                <a:spcPts val="135"/>
              </a:spcBef>
            </a:pPr>
            <a:r>
              <a:rPr sz="2400" spc="65" dirty="0">
                <a:latin typeface="Arial"/>
                <a:cs typeface="Arial"/>
              </a:rPr>
              <a:t>Riduzione </a:t>
            </a:r>
            <a:r>
              <a:rPr sz="2400" spc="145" dirty="0">
                <a:latin typeface="Arial"/>
                <a:cs typeface="Arial"/>
              </a:rPr>
              <a:t>della </a:t>
            </a:r>
            <a:r>
              <a:rPr sz="2400" spc="165" dirty="0">
                <a:latin typeface="Arial"/>
                <a:cs typeface="Arial"/>
              </a:rPr>
              <a:t>proteina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5055850" y="6695935"/>
            <a:ext cx="1861820" cy="1340485"/>
            <a:chOff x="15055850" y="6695935"/>
            <a:chExt cx="1861820" cy="1340485"/>
          </a:xfrm>
        </p:grpSpPr>
        <p:sp>
          <p:nvSpPr>
            <p:cNvPr id="21" name="object 21"/>
            <p:cNvSpPr/>
            <p:nvPr/>
          </p:nvSpPr>
          <p:spPr>
            <a:xfrm>
              <a:off x="15068550" y="6708635"/>
              <a:ext cx="1836420" cy="1315085"/>
            </a:xfrm>
            <a:custGeom>
              <a:avLst/>
              <a:gdLst/>
              <a:ahLst/>
              <a:cxnLst/>
              <a:rect l="l" t="t" r="r" b="b"/>
              <a:pathLst>
                <a:path w="1836419" h="1315084">
                  <a:moveTo>
                    <a:pt x="1617167" y="0"/>
                  </a:moveTo>
                  <a:lnTo>
                    <a:pt x="219100" y="0"/>
                  </a:lnTo>
                  <a:lnTo>
                    <a:pt x="168862" y="5786"/>
                  </a:lnTo>
                  <a:lnTo>
                    <a:pt x="122745" y="22269"/>
                  </a:lnTo>
                  <a:lnTo>
                    <a:pt x="82064" y="48133"/>
                  </a:lnTo>
                  <a:lnTo>
                    <a:pt x="48133" y="82063"/>
                  </a:lnTo>
                  <a:lnTo>
                    <a:pt x="22269" y="122744"/>
                  </a:lnTo>
                  <a:lnTo>
                    <a:pt x="5786" y="168861"/>
                  </a:lnTo>
                  <a:lnTo>
                    <a:pt x="0" y="219099"/>
                  </a:lnTo>
                  <a:lnTo>
                    <a:pt x="0" y="1095470"/>
                  </a:lnTo>
                  <a:lnTo>
                    <a:pt x="5786" y="1145707"/>
                  </a:lnTo>
                  <a:lnTo>
                    <a:pt x="22269" y="1191824"/>
                  </a:lnTo>
                  <a:lnTo>
                    <a:pt x="48133" y="1232505"/>
                  </a:lnTo>
                  <a:lnTo>
                    <a:pt x="82064" y="1266435"/>
                  </a:lnTo>
                  <a:lnTo>
                    <a:pt x="122745" y="1292299"/>
                  </a:lnTo>
                  <a:lnTo>
                    <a:pt x="168862" y="1308782"/>
                  </a:lnTo>
                  <a:lnTo>
                    <a:pt x="219100" y="1314569"/>
                  </a:lnTo>
                  <a:lnTo>
                    <a:pt x="1617167" y="1314569"/>
                  </a:lnTo>
                  <a:lnTo>
                    <a:pt x="1667404" y="1308782"/>
                  </a:lnTo>
                  <a:lnTo>
                    <a:pt x="1713521" y="1292299"/>
                  </a:lnTo>
                  <a:lnTo>
                    <a:pt x="1754203" y="1266435"/>
                  </a:lnTo>
                  <a:lnTo>
                    <a:pt x="1788133" y="1232505"/>
                  </a:lnTo>
                  <a:lnTo>
                    <a:pt x="1813997" y="1191824"/>
                  </a:lnTo>
                  <a:lnTo>
                    <a:pt x="1830480" y="1145707"/>
                  </a:lnTo>
                  <a:lnTo>
                    <a:pt x="1836267" y="1095470"/>
                  </a:lnTo>
                  <a:lnTo>
                    <a:pt x="1836267" y="219099"/>
                  </a:lnTo>
                  <a:lnTo>
                    <a:pt x="1830480" y="168861"/>
                  </a:lnTo>
                  <a:lnTo>
                    <a:pt x="1813997" y="122744"/>
                  </a:lnTo>
                  <a:lnTo>
                    <a:pt x="1788133" y="82063"/>
                  </a:lnTo>
                  <a:lnTo>
                    <a:pt x="1754203" y="48133"/>
                  </a:lnTo>
                  <a:lnTo>
                    <a:pt x="1713521" y="22269"/>
                  </a:lnTo>
                  <a:lnTo>
                    <a:pt x="1667404" y="5786"/>
                  </a:lnTo>
                  <a:lnTo>
                    <a:pt x="1617167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068550" y="6708635"/>
              <a:ext cx="1836420" cy="1315085"/>
            </a:xfrm>
            <a:custGeom>
              <a:avLst/>
              <a:gdLst/>
              <a:ahLst/>
              <a:cxnLst/>
              <a:rect l="l" t="t" r="r" b="b"/>
              <a:pathLst>
                <a:path w="1836419" h="1315084">
                  <a:moveTo>
                    <a:pt x="0" y="219098"/>
                  </a:moveTo>
                  <a:lnTo>
                    <a:pt x="5786" y="168861"/>
                  </a:lnTo>
                  <a:lnTo>
                    <a:pt x="22269" y="122744"/>
                  </a:lnTo>
                  <a:lnTo>
                    <a:pt x="48133" y="82063"/>
                  </a:lnTo>
                  <a:lnTo>
                    <a:pt x="82063" y="48133"/>
                  </a:lnTo>
                  <a:lnTo>
                    <a:pt x="122744" y="22269"/>
                  </a:lnTo>
                  <a:lnTo>
                    <a:pt x="168861" y="5786"/>
                  </a:lnTo>
                  <a:lnTo>
                    <a:pt x="219098" y="0"/>
                  </a:lnTo>
                  <a:lnTo>
                    <a:pt x="1617166" y="0"/>
                  </a:lnTo>
                  <a:lnTo>
                    <a:pt x="1667403" y="5786"/>
                  </a:lnTo>
                  <a:lnTo>
                    <a:pt x="1713520" y="22269"/>
                  </a:lnTo>
                  <a:lnTo>
                    <a:pt x="1754201" y="48133"/>
                  </a:lnTo>
                  <a:lnTo>
                    <a:pt x="1788131" y="82063"/>
                  </a:lnTo>
                  <a:lnTo>
                    <a:pt x="1813995" y="122744"/>
                  </a:lnTo>
                  <a:lnTo>
                    <a:pt x="1830478" y="168861"/>
                  </a:lnTo>
                  <a:lnTo>
                    <a:pt x="1836265" y="219098"/>
                  </a:lnTo>
                  <a:lnTo>
                    <a:pt x="1836265" y="1095470"/>
                  </a:lnTo>
                  <a:lnTo>
                    <a:pt x="1830478" y="1145707"/>
                  </a:lnTo>
                  <a:lnTo>
                    <a:pt x="1813995" y="1191824"/>
                  </a:lnTo>
                  <a:lnTo>
                    <a:pt x="1788131" y="1232505"/>
                  </a:lnTo>
                  <a:lnTo>
                    <a:pt x="1754201" y="1266435"/>
                  </a:lnTo>
                  <a:lnTo>
                    <a:pt x="1713520" y="1292299"/>
                  </a:lnTo>
                  <a:lnTo>
                    <a:pt x="1667403" y="1308782"/>
                  </a:lnTo>
                  <a:lnTo>
                    <a:pt x="1617166" y="1314569"/>
                  </a:lnTo>
                  <a:lnTo>
                    <a:pt x="219098" y="1314569"/>
                  </a:lnTo>
                  <a:lnTo>
                    <a:pt x="168861" y="1308782"/>
                  </a:lnTo>
                  <a:lnTo>
                    <a:pt x="122744" y="1292299"/>
                  </a:lnTo>
                  <a:lnTo>
                    <a:pt x="82063" y="1266435"/>
                  </a:lnTo>
                  <a:lnTo>
                    <a:pt x="48133" y="1232505"/>
                  </a:lnTo>
                  <a:lnTo>
                    <a:pt x="22269" y="1191824"/>
                  </a:lnTo>
                  <a:lnTo>
                    <a:pt x="5786" y="1145707"/>
                  </a:lnTo>
                  <a:lnTo>
                    <a:pt x="0" y="1095470"/>
                  </a:lnTo>
                  <a:lnTo>
                    <a:pt x="0" y="219098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5227972" y="6830059"/>
            <a:ext cx="1430655" cy="11169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algn="ctr">
              <a:lnSpc>
                <a:spcPct val="99200"/>
              </a:lnSpc>
              <a:spcBef>
                <a:spcPts val="120"/>
              </a:spcBef>
            </a:pPr>
            <a:r>
              <a:rPr sz="2400" spc="185" dirty="0">
                <a:latin typeface="Arial"/>
                <a:cs typeface="Arial"/>
              </a:rPr>
              <a:t>Aumento </a:t>
            </a:r>
            <a:r>
              <a:rPr sz="2400" spc="145" dirty="0">
                <a:latin typeface="Arial"/>
                <a:cs typeface="Arial"/>
              </a:rPr>
              <a:t>della </a:t>
            </a:r>
            <a:r>
              <a:rPr sz="2400" spc="165" dirty="0">
                <a:latin typeface="Arial"/>
                <a:cs typeface="Arial"/>
              </a:rPr>
              <a:t>proteina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88"/>
            <a:ext cx="18288000" cy="178612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BUSINESS</a:t>
            </a:r>
            <a:r>
              <a:rPr spc="-295" dirty="0"/>
              <a:t> </a:t>
            </a:r>
            <a:r>
              <a:rPr spc="-110" dirty="0"/>
              <a:t>IDEA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52827" y="9161762"/>
            <a:ext cx="1996813" cy="62952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58601" y="2804671"/>
            <a:ext cx="10094879" cy="567836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6011" y="3017011"/>
            <a:ext cx="5593080" cy="5509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</a:tabLst>
            </a:pPr>
            <a:r>
              <a:rPr sz="2400" dirty="0">
                <a:latin typeface="Arial"/>
                <a:cs typeface="Arial"/>
              </a:rPr>
              <a:t>Il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150" dirty="0">
                <a:latin typeface="Arial"/>
                <a:cs typeface="Arial"/>
              </a:rPr>
              <a:t>nostro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204" dirty="0">
                <a:latin typeface="Arial"/>
                <a:cs typeface="Arial"/>
              </a:rPr>
              <a:t>approccio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60" dirty="0">
                <a:latin typeface="Arial"/>
                <a:cs typeface="Arial"/>
              </a:rPr>
              <a:t>innovativo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135" dirty="0">
                <a:latin typeface="Arial"/>
                <a:cs typeface="Arial"/>
              </a:rPr>
              <a:t>di</a:t>
            </a:r>
            <a:endParaRPr sz="2400">
              <a:latin typeface="Arial"/>
              <a:cs typeface="Arial"/>
            </a:endParaRPr>
          </a:p>
          <a:p>
            <a:pPr marL="355600" marR="736600">
              <a:lnSpc>
                <a:spcPct val="200300"/>
              </a:lnSpc>
              <a:spcBef>
                <a:spcPts val="40"/>
              </a:spcBef>
            </a:pPr>
            <a:r>
              <a:rPr sz="2400" spc="150" dirty="0">
                <a:latin typeface="Arial"/>
                <a:cs typeface="Arial"/>
              </a:rPr>
              <a:t>screening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180" dirty="0">
                <a:latin typeface="Arial"/>
                <a:cs typeface="Arial"/>
              </a:rPr>
              <a:t>molecolare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200" dirty="0">
                <a:latin typeface="Arial"/>
                <a:cs typeface="Arial"/>
              </a:rPr>
              <a:t>basato </a:t>
            </a:r>
            <a:r>
              <a:rPr sz="2400" spc="105" dirty="0">
                <a:latin typeface="Arial"/>
                <a:cs typeface="Arial"/>
              </a:rPr>
              <a:t>sull’intelligenza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artificiale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145" dirty="0">
                <a:latin typeface="Arial"/>
                <a:cs typeface="Arial"/>
              </a:rPr>
              <a:t>per </a:t>
            </a:r>
            <a:r>
              <a:rPr sz="2400" spc="120" dirty="0">
                <a:latin typeface="Arial"/>
                <a:cs typeface="Arial"/>
              </a:rPr>
              <a:t>preselezionare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185" dirty="0">
                <a:latin typeface="Arial"/>
                <a:cs typeface="Arial"/>
              </a:rPr>
              <a:t>molecole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140" dirty="0">
                <a:latin typeface="Arial"/>
                <a:cs typeface="Arial"/>
              </a:rPr>
              <a:t>di </a:t>
            </a:r>
            <a:r>
              <a:rPr sz="2400" spc="100" dirty="0">
                <a:latin typeface="Arial"/>
                <a:cs typeface="Arial"/>
              </a:rPr>
              <a:t>interesse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000000"/>
              </a:buClr>
              <a:buChar char="•"/>
              <a:tabLst>
                <a:tab pos="354965" algn="l"/>
              </a:tabLst>
            </a:pPr>
            <a:r>
              <a:rPr sz="2400" spc="100" dirty="0">
                <a:solidFill>
                  <a:srgbClr val="FF0000"/>
                </a:solidFill>
                <a:latin typeface="Arial"/>
                <a:cs typeface="Arial"/>
              </a:rPr>
              <a:t>Richiesta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165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170" dirty="0">
                <a:solidFill>
                  <a:srgbClr val="FF0000"/>
                </a:solidFill>
                <a:latin typeface="Arial"/>
                <a:cs typeface="Arial"/>
              </a:rPr>
              <a:t>brevetto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FF0000"/>
                </a:solidFill>
                <a:latin typeface="Arial"/>
                <a:cs typeface="Arial"/>
              </a:rPr>
              <a:t>iniziata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170" dirty="0">
                <a:solidFill>
                  <a:srgbClr val="FF0000"/>
                </a:solidFill>
                <a:latin typeface="Arial"/>
                <a:cs typeface="Arial"/>
              </a:rPr>
              <a:t>per</a:t>
            </a:r>
            <a:r>
              <a:rPr sz="24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135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endParaRPr sz="2400">
              <a:latin typeface="Arial"/>
              <a:cs typeface="Arial"/>
            </a:endParaRPr>
          </a:p>
          <a:p>
            <a:pPr marL="355600" marR="1270635">
              <a:lnSpc>
                <a:spcPct val="197500"/>
              </a:lnSpc>
              <a:spcBef>
                <a:spcPts val="120"/>
              </a:spcBef>
            </a:pPr>
            <a:r>
              <a:rPr sz="2400" spc="220" dirty="0">
                <a:solidFill>
                  <a:srgbClr val="FF0000"/>
                </a:solidFill>
                <a:latin typeface="Arial"/>
                <a:cs typeface="Arial"/>
              </a:rPr>
              <a:t>piattaforma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95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24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175" dirty="0">
                <a:solidFill>
                  <a:srgbClr val="FF0000"/>
                </a:solidFill>
                <a:latin typeface="Arial"/>
                <a:cs typeface="Arial"/>
              </a:rPr>
              <a:t>molecole </a:t>
            </a:r>
            <a:r>
              <a:rPr sz="2400" spc="145" dirty="0">
                <a:solidFill>
                  <a:srgbClr val="FF0000"/>
                </a:solidFill>
                <a:latin typeface="Arial"/>
                <a:cs typeface="Arial"/>
              </a:rPr>
              <a:t>proprietarie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178307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061" y="449579"/>
            <a:ext cx="17830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TEAM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8410" y="6845808"/>
            <a:ext cx="2982595" cy="168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1731645">
              <a:lnSpc>
                <a:spcPct val="116500"/>
              </a:lnSpc>
              <a:spcBef>
                <a:spcPts val="100"/>
              </a:spcBef>
            </a:pPr>
            <a:r>
              <a:rPr sz="2300" b="1" spc="-65" dirty="0">
                <a:latin typeface="Arial"/>
                <a:cs typeface="Arial"/>
              </a:rPr>
              <a:t>ANDREA </a:t>
            </a:r>
            <a:r>
              <a:rPr sz="2300" b="1" spc="-20" dirty="0">
                <a:latin typeface="Arial"/>
                <a:cs typeface="Arial"/>
              </a:rPr>
              <a:t>CERASE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16500"/>
              </a:lnSpc>
              <a:spcBef>
                <a:spcPts val="170"/>
              </a:spcBef>
            </a:pPr>
            <a:r>
              <a:rPr sz="2300" spc="-110" dirty="0">
                <a:latin typeface="Arial"/>
                <a:cs typeface="Arial"/>
              </a:rPr>
              <a:t>RNA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spc="150" dirty="0">
                <a:latin typeface="Arial"/>
                <a:cs typeface="Arial"/>
              </a:rPr>
              <a:t>biology </a:t>
            </a:r>
            <a:r>
              <a:rPr sz="2300" spc="140" dirty="0">
                <a:latin typeface="Arial"/>
                <a:cs typeface="Arial"/>
              </a:rPr>
              <a:t>Molecular</a:t>
            </a:r>
            <a:r>
              <a:rPr sz="2300" spc="-25" dirty="0">
                <a:latin typeface="Arial"/>
                <a:cs typeface="Arial"/>
              </a:rPr>
              <a:t> </a:t>
            </a:r>
            <a:r>
              <a:rPr sz="2300" spc="135" dirty="0">
                <a:latin typeface="Arial"/>
                <a:cs typeface="Arial"/>
              </a:rPr>
              <a:t>screening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04247" y="6845808"/>
            <a:ext cx="2958465" cy="168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5545">
              <a:lnSpc>
                <a:spcPct val="116500"/>
              </a:lnSpc>
              <a:spcBef>
                <a:spcPts val="100"/>
              </a:spcBef>
            </a:pPr>
            <a:r>
              <a:rPr sz="2300" b="1" spc="-10" dirty="0">
                <a:latin typeface="Arial"/>
                <a:cs typeface="Arial"/>
              </a:rPr>
              <a:t>JONATHAN </a:t>
            </a:r>
            <a:r>
              <a:rPr sz="2300" b="1" spc="-50" dirty="0">
                <a:latin typeface="Arial"/>
                <a:cs typeface="Arial"/>
              </a:rPr>
              <a:t>FIORENTINO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16500"/>
              </a:lnSpc>
              <a:spcBef>
                <a:spcPts val="170"/>
              </a:spcBef>
            </a:pPr>
            <a:r>
              <a:rPr sz="2300" spc="105" dirty="0">
                <a:latin typeface="Arial"/>
                <a:cs typeface="Arial"/>
              </a:rPr>
              <a:t>Artificial</a:t>
            </a:r>
            <a:r>
              <a:rPr sz="2300" spc="15" dirty="0">
                <a:latin typeface="Arial"/>
                <a:cs typeface="Arial"/>
              </a:rPr>
              <a:t> </a:t>
            </a:r>
            <a:r>
              <a:rPr sz="2300" spc="125" dirty="0">
                <a:latin typeface="Arial"/>
                <a:cs typeface="Arial"/>
              </a:rPr>
              <a:t>intelligence </a:t>
            </a:r>
            <a:r>
              <a:rPr sz="2300" spc="130" dirty="0">
                <a:latin typeface="Arial"/>
                <a:cs typeface="Arial"/>
              </a:rPr>
              <a:t>Bioinformatics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52331" y="6806183"/>
            <a:ext cx="2265045" cy="17202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00"/>
              </a:lnSpc>
              <a:spcBef>
                <a:spcPts val="100"/>
              </a:spcBef>
            </a:pPr>
            <a:r>
              <a:rPr sz="2300" b="1" dirty="0">
                <a:latin typeface="Arial"/>
                <a:cs typeface="Arial"/>
              </a:rPr>
              <a:t>GIAN</a:t>
            </a:r>
            <a:r>
              <a:rPr sz="2300" b="1" spc="-85" dirty="0">
                <a:latin typeface="Arial"/>
                <a:cs typeface="Arial"/>
              </a:rPr>
              <a:t> </a:t>
            </a:r>
            <a:r>
              <a:rPr sz="2300" b="1" spc="-35" dirty="0">
                <a:latin typeface="Arial"/>
                <a:cs typeface="Arial"/>
              </a:rPr>
              <a:t>GAETANO </a:t>
            </a:r>
            <a:r>
              <a:rPr sz="2300" b="1" spc="-10" dirty="0">
                <a:latin typeface="Arial"/>
                <a:cs typeface="Arial"/>
              </a:rPr>
              <a:t>TARTAGLIA</a:t>
            </a:r>
            <a:endParaRPr sz="2300">
              <a:latin typeface="Arial"/>
              <a:cs typeface="Arial"/>
            </a:endParaRPr>
          </a:p>
          <a:p>
            <a:pPr marL="12700" marR="147320">
              <a:lnSpc>
                <a:spcPct val="116500"/>
              </a:lnSpc>
              <a:spcBef>
                <a:spcPts val="480"/>
              </a:spcBef>
            </a:pPr>
            <a:r>
              <a:rPr sz="2300" spc="-110" dirty="0">
                <a:latin typeface="Arial"/>
                <a:cs typeface="Arial"/>
              </a:rPr>
              <a:t>RNA</a:t>
            </a:r>
            <a:r>
              <a:rPr sz="2300" spc="-45" dirty="0">
                <a:latin typeface="Arial"/>
                <a:cs typeface="Arial"/>
              </a:rPr>
              <a:t> </a:t>
            </a:r>
            <a:r>
              <a:rPr sz="2300" spc="150" dirty="0">
                <a:latin typeface="Arial"/>
                <a:cs typeface="Arial"/>
              </a:rPr>
              <a:t>biology </a:t>
            </a:r>
            <a:r>
              <a:rPr sz="2300" spc="130" dirty="0">
                <a:latin typeface="Arial"/>
                <a:cs typeface="Arial"/>
              </a:rPr>
              <a:t>Bioinformatics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56119" y="6845808"/>
            <a:ext cx="2277745" cy="1680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1365">
              <a:lnSpc>
                <a:spcPct val="116500"/>
              </a:lnSpc>
              <a:spcBef>
                <a:spcPts val="100"/>
              </a:spcBef>
            </a:pPr>
            <a:r>
              <a:rPr sz="2300" b="1" spc="-10" dirty="0">
                <a:latin typeface="Arial"/>
                <a:cs typeface="Arial"/>
              </a:rPr>
              <a:t>PAOLA </a:t>
            </a:r>
            <a:r>
              <a:rPr sz="2300" b="1" spc="-25" dirty="0">
                <a:latin typeface="Arial"/>
                <a:cs typeface="Arial"/>
              </a:rPr>
              <a:t>BONFANTI</a:t>
            </a:r>
            <a:endParaRPr sz="2300">
              <a:latin typeface="Arial"/>
              <a:cs typeface="Arial"/>
            </a:endParaRPr>
          </a:p>
          <a:p>
            <a:pPr marL="37465" marR="5080">
              <a:lnSpc>
                <a:spcPct val="116500"/>
              </a:lnSpc>
              <a:spcBef>
                <a:spcPts val="170"/>
              </a:spcBef>
            </a:pPr>
            <a:r>
              <a:rPr sz="2300" spc="145" dirty="0">
                <a:latin typeface="Arial"/>
                <a:cs typeface="Arial"/>
              </a:rPr>
              <a:t>Administration </a:t>
            </a:r>
            <a:r>
              <a:rPr sz="2300" spc="175" dirty="0">
                <a:latin typeface="Arial"/>
                <a:cs typeface="Arial"/>
              </a:rPr>
              <a:t>Start-</a:t>
            </a:r>
            <a:r>
              <a:rPr sz="2300" spc="225" dirty="0">
                <a:latin typeface="Arial"/>
                <a:cs typeface="Arial"/>
              </a:rPr>
              <a:t>up</a:t>
            </a:r>
            <a:r>
              <a:rPr sz="2300" spc="-30" dirty="0">
                <a:latin typeface="Arial"/>
                <a:cs typeface="Arial"/>
              </a:rPr>
              <a:t> </a:t>
            </a:r>
            <a:r>
              <a:rPr sz="2300" spc="114" dirty="0">
                <a:latin typeface="Arial"/>
                <a:cs typeface="Arial"/>
              </a:rPr>
              <a:t>expert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8865" y="3127584"/>
            <a:ext cx="3649731" cy="364973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16947" y="3127583"/>
            <a:ext cx="3649732" cy="364973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265031" y="3097384"/>
            <a:ext cx="3705440" cy="370544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368819" y="3097384"/>
            <a:ext cx="3705440" cy="3705442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052827" y="9161762"/>
            <a:ext cx="1996813" cy="629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7">
            <a:extLst>
              <a:ext uri="{FF2B5EF4-FFF2-40B4-BE49-F238E27FC236}">
                <a16:creationId xmlns:a16="http://schemas.microsoft.com/office/drawing/2014/main" id="{D8D1D726-5D72-7C52-C345-8BD01608CC8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476500"/>
            <a:ext cx="3717505" cy="1431848"/>
          </a:xfrm>
          <a:prstGeom prst="rect">
            <a:avLst/>
          </a:prstGeom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8E3FC786-6B64-DBA2-975E-6084C12318C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6743700"/>
            <a:ext cx="3570476" cy="1416100"/>
          </a:xfrm>
          <a:prstGeom prst="rect">
            <a:avLst/>
          </a:prstGeom>
        </p:spPr>
      </p:pic>
      <p:pic>
        <p:nvPicPr>
          <p:cNvPr id="10" name="object 11">
            <a:extLst>
              <a:ext uri="{FF2B5EF4-FFF2-40B4-BE49-F238E27FC236}">
                <a16:creationId xmlns:a16="http://schemas.microsoft.com/office/drawing/2014/main" id="{8C8D3DCC-BCBF-3F7B-8CD2-A50E362E575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46486" y="1943100"/>
            <a:ext cx="9336314" cy="354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0A90BE-B671-C8AC-B1AC-EEA7D9337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86" y="5448300"/>
            <a:ext cx="7391857" cy="4572000"/>
          </a:xfrm>
          <a:prstGeom prst="rect">
            <a:avLst/>
          </a:prstGeom>
        </p:spPr>
      </p:pic>
      <p:sp>
        <p:nvSpPr>
          <p:cNvPr id="13" name="object 3">
            <a:extLst>
              <a:ext uri="{FF2B5EF4-FFF2-40B4-BE49-F238E27FC236}">
                <a16:creationId xmlns:a16="http://schemas.microsoft.com/office/drawing/2014/main" id="{30D26C43-7297-5693-1FDA-53C15A36D0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8061" y="449579"/>
            <a:ext cx="46285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pc="-240" dirty="0"/>
              <a:t>CONTATTI</a:t>
            </a:r>
            <a:endParaRPr spc="-11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D162D5-A4A7-6DAB-E603-52FE0045A9C5}"/>
              </a:ext>
            </a:extLst>
          </p:cNvPr>
          <p:cNvSpPr txBox="1"/>
          <p:nvPr/>
        </p:nvSpPr>
        <p:spPr>
          <a:xfrm>
            <a:off x="228600" y="5981700"/>
            <a:ext cx="4204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FF0000"/>
                </a:solidFill>
              </a:rPr>
              <a:t>www.cernais.com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E89E63-3F63-A7A4-A81E-91A0DC9C1637}"/>
              </a:ext>
            </a:extLst>
          </p:cNvPr>
          <p:cNvSpPr txBox="1"/>
          <p:nvPr/>
        </p:nvSpPr>
        <p:spPr>
          <a:xfrm>
            <a:off x="304800" y="1943100"/>
            <a:ext cx="2977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emails </a:t>
            </a:r>
            <a:r>
              <a:rPr lang="en-GB" sz="2400" dirty="0" err="1"/>
              <a:t>professionali</a:t>
            </a:r>
            <a:r>
              <a:rPr lang="en-GB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91575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169</Words>
  <Application>Microsoft Macintosh PowerPoint</Application>
  <PresentationFormat>Custom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 MERCATO</vt:lpstr>
      <vt:lpstr>BUSINESS IDEA</vt:lpstr>
      <vt:lpstr>BUSINESS IDEA</vt:lpstr>
      <vt:lpstr>TEAM</vt:lpstr>
      <vt:lpstr>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progetto: CERNAIS</dc:title>
  <cp:lastModifiedBy>Microsoft Office User</cp:lastModifiedBy>
  <cp:revision>4</cp:revision>
  <dcterms:created xsi:type="dcterms:W3CDTF">2024-10-22T13:24:49Z</dcterms:created>
  <dcterms:modified xsi:type="dcterms:W3CDTF">2024-10-22T13:37:15Z</dcterms:modified>
</cp:coreProperties>
</file>