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569200" cy="10699750"/>
  <p:notesSz cx="7569200" cy="106997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8" d="100"/>
          <a:sy n="148" d="100"/>
        </p:scale>
        <p:origin x="126" y="51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3/23/2019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6784" y="680719"/>
            <a:ext cx="5480685" cy="709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Trebuchet MS"/>
                <a:cs typeface="Trebuchet MS"/>
              </a:rPr>
              <a:t>GRIGLIA</a:t>
            </a:r>
            <a:r>
              <a:rPr sz="2000" b="1" spc="-345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D’OSSERVAZIONE</a:t>
            </a:r>
            <a:r>
              <a:rPr sz="2000" b="1" spc="-33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ALUNNO</a:t>
            </a:r>
            <a:r>
              <a:rPr sz="2000" b="1" spc="-35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SU</a:t>
            </a:r>
            <a:r>
              <a:rPr sz="2000" b="1" spc="-335" dirty="0">
                <a:latin typeface="Trebuchet MS"/>
                <a:cs typeface="Trebuchet MS"/>
              </a:rPr>
              <a:t> </a:t>
            </a:r>
            <a:r>
              <a:rPr sz="2000" b="1" dirty="0">
                <a:latin typeface="Trebuchet MS"/>
                <a:cs typeface="Trebuchet MS"/>
              </a:rPr>
              <a:t>BASE</a:t>
            </a:r>
            <a:r>
              <a:rPr sz="2000" b="1" spc="-35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ICF</a:t>
            </a:r>
            <a:r>
              <a:rPr sz="1950" b="1" spc="-7" baseline="29914" dirty="0">
                <a:latin typeface="Trebuchet MS"/>
                <a:cs typeface="Trebuchet MS"/>
              </a:rPr>
              <a:t>*</a:t>
            </a:r>
            <a:endParaRPr sz="1950" baseline="29914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sz="1550" b="1" spc="-5" dirty="0">
                <a:latin typeface="Trebuchet MS"/>
                <a:cs typeface="Trebuchet MS"/>
              </a:rPr>
              <a:t>(Base per definizione obiettivi </a:t>
            </a:r>
            <a:r>
              <a:rPr sz="1550" b="1" dirty="0">
                <a:latin typeface="Trebuchet MS"/>
                <a:cs typeface="Trebuchet MS"/>
              </a:rPr>
              <a:t>PDF </a:t>
            </a:r>
            <a:r>
              <a:rPr sz="1550" b="1" spc="-5" dirty="0">
                <a:latin typeface="Trebuchet MS"/>
                <a:cs typeface="Trebuchet MS"/>
              </a:rPr>
              <a:t>e</a:t>
            </a:r>
            <a:r>
              <a:rPr sz="1550" b="1" spc="-15" dirty="0">
                <a:latin typeface="Trebuchet MS"/>
                <a:cs typeface="Trebuchet MS"/>
              </a:rPr>
              <a:t> </a:t>
            </a:r>
            <a:r>
              <a:rPr sz="1550" b="1" spc="-5" dirty="0">
                <a:latin typeface="Trebuchet MS"/>
                <a:cs typeface="Trebuchet MS"/>
              </a:rPr>
              <a:t>PEI)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891" y="1884933"/>
            <a:ext cx="6422390" cy="15284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latin typeface="Trebuchet MS"/>
                <a:cs typeface="Trebuchet MS"/>
              </a:rPr>
              <a:t>Legenda: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2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30" dirty="0">
                <a:latin typeface="Trebuchet MS"/>
                <a:cs typeface="Trebuchet MS"/>
              </a:rPr>
              <a:t>L’elemento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descritto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dal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criterio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5" dirty="0">
                <a:latin typeface="Trebuchet MS"/>
                <a:cs typeface="Trebuchet MS"/>
              </a:rPr>
              <a:t>mette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in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evidenza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rilevanti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reiterate </a:t>
            </a:r>
            <a:r>
              <a:rPr sz="1050" spc="-3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1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5" dirty="0">
                <a:latin typeface="Trebuchet MS"/>
                <a:cs typeface="Trebuchet MS"/>
              </a:rPr>
              <a:t>L’elemento descritto dal criterio mette in evidenza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 lievi </a:t>
            </a:r>
            <a:r>
              <a:rPr sz="1050" u="sng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 </a:t>
            </a:r>
            <a:r>
              <a:rPr sz="1050" dirty="0">
                <a:latin typeface="Trebuchet MS"/>
                <a:cs typeface="Trebuchet MS"/>
              </a:rPr>
              <a:t>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occasionali</a:t>
            </a:r>
            <a:endParaRPr sz="1050">
              <a:latin typeface="Trebuchet MS"/>
              <a:cs typeface="Trebuchet MS"/>
            </a:endParaRPr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0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30" dirty="0">
                <a:latin typeface="Trebuchet MS"/>
                <a:cs typeface="Trebuchet MS"/>
              </a:rPr>
              <a:t>L’elemento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descritto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dal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criterio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u="sng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non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5" dirty="0">
                <a:latin typeface="Trebuchet MS"/>
                <a:cs typeface="Trebuchet MS"/>
              </a:rPr>
              <a:t>mette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0" dirty="0">
                <a:latin typeface="Trebuchet MS"/>
                <a:cs typeface="Trebuchet MS"/>
              </a:rPr>
              <a:t>in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evidenza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particolari</a:t>
            </a:r>
            <a:r>
              <a:rPr sz="1050" u="sng" spc="-10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problematicità.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Lo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sviluppo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della  </a:t>
            </a:r>
            <a:r>
              <a:rPr sz="1050" spc="-5" dirty="0">
                <a:latin typeface="Trebuchet MS"/>
                <a:cs typeface="Trebuchet MS"/>
              </a:rPr>
              <a:t>capacità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descritta</a:t>
            </a:r>
            <a:r>
              <a:rPr sz="1050" spc="-6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appare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nella</a:t>
            </a:r>
            <a:r>
              <a:rPr sz="1050" spc="-7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norma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F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L’elementodescritto</a:t>
            </a:r>
            <a:r>
              <a:rPr sz="1050" spc="-21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non</a:t>
            </a:r>
            <a:r>
              <a:rPr sz="1050" spc="-22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solo</a:t>
            </a:r>
            <a:r>
              <a:rPr sz="1050" spc="-210" dirty="0">
                <a:latin typeface="Trebuchet MS"/>
                <a:cs typeface="Trebuchet MS"/>
              </a:rPr>
              <a:t> </a:t>
            </a:r>
            <a:r>
              <a:rPr sz="1050" spc="5" dirty="0">
                <a:latin typeface="Trebuchet MS"/>
                <a:cs typeface="Trebuchet MS"/>
              </a:rPr>
              <a:t>nonmette</a:t>
            </a:r>
            <a:r>
              <a:rPr sz="1050" spc="-20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in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evidenza</a:t>
            </a:r>
            <a:r>
              <a:rPr sz="1050" spc="-21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problematicità,</a:t>
            </a:r>
            <a:r>
              <a:rPr sz="1050" spc="-22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ma</a:t>
            </a:r>
            <a:r>
              <a:rPr sz="1050" spc="-20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rappresenta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un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“punto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u="sng" spc="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diforza”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dell’alunno</a:t>
            </a:r>
            <a:r>
              <a:rPr sz="1050" spc="-5" dirty="0">
                <a:latin typeface="Trebuchet MS"/>
                <a:cs typeface="Trebuchet MS"/>
              </a:rPr>
              <a:t>,</a:t>
            </a:r>
            <a:r>
              <a:rPr sz="1050" spc="-9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su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cui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fare</a:t>
            </a:r>
            <a:r>
              <a:rPr sz="1050" spc="-6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leva</a:t>
            </a:r>
            <a:r>
              <a:rPr sz="1050" spc="-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nell’intervento.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5591" y="3397122"/>
            <a:ext cx="1798955" cy="186690"/>
          </a:xfrm>
          <a:prstGeom prst="rect">
            <a:avLst/>
          </a:prstGeom>
          <a:solidFill>
            <a:srgbClr val="D2D2D2"/>
          </a:solidFill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Trebuchet MS"/>
                <a:cs typeface="Trebuchet MS"/>
              </a:rPr>
              <a:t>Grigio = Area </a:t>
            </a:r>
            <a:r>
              <a:rPr sz="1050" spc="-5" dirty="0">
                <a:latin typeface="Trebuchet MS"/>
                <a:cs typeface="Trebuchet MS"/>
              </a:rPr>
              <a:t>target per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l’AEC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2891" y="3567810"/>
            <a:ext cx="189357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i="1" dirty="0">
                <a:latin typeface="Trebuchet MS"/>
                <a:cs typeface="Trebuchet MS"/>
              </a:rPr>
              <a:t>Corsivo </a:t>
            </a:r>
            <a:r>
              <a:rPr sz="1050" dirty="0">
                <a:latin typeface="Trebuchet MS"/>
                <a:cs typeface="Trebuchet MS"/>
              </a:rPr>
              <a:t>= </a:t>
            </a:r>
            <a:r>
              <a:rPr sz="1050" spc="-5" dirty="0">
                <a:latin typeface="Trebuchet MS"/>
                <a:cs typeface="Trebuchet MS"/>
              </a:rPr>
              <a:t>Item target per</a:t>
            </a:r>
            <a:r>
              <a:rPr sz="1050" spc="-7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l’AEC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22702" y="4732146"/>
            <a:ext cx="293179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Trebuchet MS"/>
                <a:cs typeface="Trebuchet MS"/>
              </a:rPr>
              <a:t>FUNZIONI </a:t>
            </a:r>
            <a:r>
              <a:rPr sz="1400" b="1" dirty="0">
                <a:latin typeface="Trebuchet MS"/>
                <a:cs typeface="Trebuchet MS"/>
              </a:rPr>
              <a:t>E </a:t>
            </a:r>
            <a:r>
              <a:rPr sz="1400" b="1" spc="-5" dirty="0">
                <a:latin typeface="Trebuchet MS"/>
                <a:cs typeface="Trebuchet MS"/>
              </a:rPr>
              <a:t>STRUTTURE</a:t>
            </a:r>
            <a:r>
              <a:rPr sz="1400" b="1" spc="-35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CORPOREE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69391" y="5136514"/>
          <a:ext cx="6477000" cy="4149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2135"/>
                <a:gridCol w="207010"/>
                <a:gridCol w="210185"/>
                <a:gridCol w="207010"/>
                <a:gridCol w="200660"/>
              </a:tblGrid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SPECIFICHE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Focalizzazione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Mantenimento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breve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lungo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Controllo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psicomotorio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Gamma di</a:t>
                      </a:r>
                      <a:r>
                        <a:rPr sz="105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emozioni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Regolazione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delle emozioni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Acquisizione della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dominanza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Linguaggio verbale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(comprensione)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Linguaggio verbale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(produzione)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visiva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uditiva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tattile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gustativa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olfattiva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Gestione del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Risoluzione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problemi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Immagine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corporea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Pensiero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(forma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contenuto)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621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Astrazione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Metacognizione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0486" y="680719"/>
            <a:ext cx="18148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rebuchet MS"/>
                <a:cs typeface="Trebuchet MS"/>
              </a:rPr>
              <a:t>ATTIVITA’</a:t>
            </a:r>
            <a:r>
              <a:rPr sz="1400" b="1" spc="-6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PERSONALI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7226172"/>
            <a:ext cx="1028065" cy="151130"/>
          </a:xfrm>
          <a:custGeom>
            <a:avLst/>
            <a:gdLst/>
            <a:ahLst/>
            <a:cxnLst/>
            <a:rect l="l" t="t" r="r" b="b"/>
            <a:pathLst>
              <a:path w="1028065" h="151129">
                <a:moveTo>
                  <a:pt x="0" y="150875"/>
                </a:moveTo>
                <a:lnTo>
                  <a:pt x="1027480" y="150875"/>
                </a:lnTo>
                <a:lnTo>
                  <a:pt x="1027480" y="0"/>
                </a:lnTo>
                <a:lnTo>
                  <a:pt x="0" y="0"/>
                </a:lnTo>
                <a:lnTo>
                  <a:pt x="0" y="150875"/>
                </a:lnTo>
                <a:close/>
              </a:path>
            </a:pathLst>
          </a:custGeom>
          <a:solidFill>
            <a:srgbClr val="D2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1086865"/>
          <a:ext cx="6350634" cy="87998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27040"/>
                <a:gridCol w="207010"/>
                <a:gridCol w="210185"/>
                <a:gridCol w="207010"/>
                <a:gridCol w="199389"/>
              </a:tblGrid>
              <a:tr h="5162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050" b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APPLICAZIONE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CONOSCENZE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dirigere intenzionalmente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sguardo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su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cose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Guarda negli occhi l’interlocutore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ascoltare intenzionalmente (es.: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voce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dell’adulto,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musica)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pensare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ignorare rumori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distraenti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Mantiene l’attenzione sul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imitare un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gesto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copiare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segno</a:t>
                      </a:r>
                      <a:r>
                        <a:rPr sz="10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grafico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fare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gioco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simbolico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COMPITI E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RICHIESTE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GENERALI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singoli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articolati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Porta 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termine compiti articolati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autonomia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seguire una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di seguire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cambiamenti della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partecipare alle attività di classe solo </a:t>
                      </a:r>
                      <a:r>
                        <a:rPr sz="1050" i="1" spc="5" dirty="0">
                          <a:latin typeface="Trebuchet MS"/>
                          <a:cs typeface="Trebuchet MS"/>
                        </a:rPr>
                        <a:t>se</a:t>
                      </a:r>
                      <a:r>
                        <a:rPr sz="105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sollecitato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lavorare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104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coinvolgersi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attività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la tensione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o la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frustrazione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controllare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proprio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comportamento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COMUNICAZIONE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scritti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 nella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lingua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segni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parole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iniziare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tenere una conversazione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una conversazione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avviare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 dibattito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più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9391" y="711707"/>
          <a:ext cx="6347456" cy="7260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25"/>
                <a:gridCol w="636905"/>
                <a:gridCol w="744855"/>
                <a:gridCol w="4070985"/>
                <a:gridCol w="102870"/>
                <a:gridCol w="102870"/>
                <a:gridCol w="106045"/>
                <a:gridCol w="103504"/>
                <a:gridCol w="103504"/>
                <a:gridCol w="103504"/>
                <a:gridCol w="100329"/>
                <a:gridCol w="99060"/>
              </a:tblGrid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24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OB</a:t>
                      </a:r>
                      <a:r>
                        <a:rPr sz="1050" b="1" spc="-10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50" b="1" spc="-20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TA’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>
                        <a:lnSpc>
                          <a:spcPts val="124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,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USO DELLO SPAZIO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ORIENTAMENTO</a:t>
                      </a:r>
                      <a:r>
                        <a:rPr sz="105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TEMPORALE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cambiare posizione corporea di base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(in piedi</a:t>
                      </a:r>
                      <a:r>
                        <a:rPr sz="105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/seduto)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una posizione (es.: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seduto)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trasferirsi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spostare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oggetti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camminare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7345">
                <a:tc gridSpan="4">
                  <a:txBody>
                    <a:bodyPr/>
                    <a:lstStyle/>
                    <a:p>
                      <a:pPr marL="75565" marR="88900">
                        <a:lnSpc>
                          <a:spcPts val="1320"/>
                        </a:lnSpc>
                      </a:pPr>
                      <a:r>
                        <a:rPr sz="1050" spc="-30" dirty="0">
                          <a:latin typeface="Trebuchet MS"/>
                          <a:cs typeface="Trebuchet MS"/>
                        </a:rPr>
                        <a:t>Sviluppo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motricità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fine</a:t>
                      </a:r>
                      <a:r>
                        <a:rPr sz="1050" spc="-1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mano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infilare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perline,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costruire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puzzle,</a:t>
                      </a:r>
                      <a:r>
                        <a:rPr sz="1050" spc="-1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ritagliare</a:t>
                      </a:r>
                      <a:r>
                        <a:rPr sz="1050" spc="-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figure,</a:t>
                      </a:r>
                      <a:r>
                        <a:rPr sz="1050" spc="-1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usare  pennelli, 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Sviluppo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motricità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fine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piede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aprire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chiudere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lo zaino,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cartella,</a:t>
                      </a:r>
                      <a:r>
                        <a:rPr sz="1050" i="1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l’astuccio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calciare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strisciare,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saltare,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rotolarsi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spostarsi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modo autonomo negli ambienti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scolastici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16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5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Sa dove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procurarsi, all’interno dell’aula,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materiale per svolgere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un’attività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prendere il materiale per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lavorare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Rimette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posto il materiale dopo aver terminato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un’attività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definire rapporti topologici (dentro/fuori, sopra/sotto, vicino/lontano,</a:t>
                      </a:r>
                      <a:r>
                        <a:rPr sz="1050" spc="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l’orologio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cognizione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della durata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frazione 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 (es.: mezzora, un’ora,</a:t>
                      </a:r>
                      <a:r>
                        <a:rPr sz="10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orientarsi sul calendario indicando mese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giorno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ts val="1195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CURA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050" b="1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sciugarsi le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asciugarsi le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52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prendersi cura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singole parti del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corpo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81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cura 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singole parti del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corpo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224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manifestare bisogno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minzione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defecazione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mettere, allacciare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togliere le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scarpe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970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mangiare da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solo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bere da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solo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14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riconoscere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pericolo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badare alla propria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sicurezza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988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INTERAZIONI INTERPERSONALI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interazioni personali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interazioni personali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Gioca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i="1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pari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Interagisce con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l’adulto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entrare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gli</a:t>
                      </a:r>
                      <a:r>
                        <a:rPr sz="10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estranei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intrattenere relazioni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familiari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intrattenere relazioni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intime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2714879" y="8307069"/>
            <a:ext cx="2146300" cy="207645"/>
          </a:xfrm>
          <a:prstGeom prst="rect">
            <a:avLst/>
          </a:prstGeom>
          <a:solidFill>
            <a:srgbClr val="D2D2D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sz="1400" b="1" spc="-5" dirty="0">
                <a:latin typeface="Trebuchet MS"/>
                <a:cs typeface="Trebuchet MS"/>
              </a:rPr>
              <a:t>PARTECIPAZIONE</a:t>
            </a:r>
            <a:r>
              <a:rPr sz="1400" b="1" spc="-3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SOCIALE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8688069"/>
          <a:ext cx="6423024" cy="1233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0695"/>
                <a:gridCol w="210185"/>
                <a:gridCol w="240664"/>
                <a:gridCol w="210185"/>
                <a:gridCol w="201295"/>
              </a:tblGrid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effettuare transazioni economiche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effettuare transazioni economiche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coinvolgersi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un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coinvolgersi nel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gioco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impegnarsi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libero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impegnarsi</a:t>
                      </a:r>
                      <a:r>
                        <a:rPr sz="1050" spc="-20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1050" spc="-2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libero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iniziativa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9391" y="711707"/>
          <a:ext cx="6423024" cy="704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0695"/>
                <a:gridCol w="210185"/>
                <a:gridCol w="240664"/>
                <a:gridCol w="210185"/>
                <a:gridCol w="201295"/>
              </a:tblGrid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durante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scuola, pratica sport, scout,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cogliere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aspetti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religiosi e</a:t>
                      </a:r>
                      <a:r>
                        <a:rPr sz="105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spirituali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cogliere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aspetti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etica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diritti</a:t>
                      </a:r>
                      <a:r>
                        <a:rPr sz="1050" spc="-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2818002" y="1717293"/>
            <a:ext cx="19405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rebuchet MS"/>
                <a:cs typeface="Trebuchet MS"/>
              </a:rPr>
              <a:t>FATTORI</a:t>
            </a:r>
            <a:r>
              <a:rPr sz="1400" b="1" spc="-4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CONTESTUALI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2121661"/>
          <a:ext cx="6370950" cy="3807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25"/>
                <a:gridCol w="1260475"/>
                <a:gridCol w="59055"/>
                <a:gridCol w="4167504"/>
                <a:gridCol w="182879"/>
                <a:gridCol w="268604"/>
                <a:gridCol w="179704"/>
                <a:gridCol w="179704"/>
              </a:tblGrid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FATTORI</a:t>
                      </a:r>
                      <a:r>
                        <a:rPr sz="1050" b="1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PERSONALI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Autostima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Motivazione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Curiosità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Tendenza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all’isolamento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Aggressività o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comportamenti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incontrollati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ts val="116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FATTORI</a:t>
                      </a:r>
                      <a:r>
                        <a:rPr sz="1050" b="1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AMBIENTALI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tecnologie per educazione speciale (tastiere, pc,</a:t>
                      </a:r>
                      <a:r>
                        <a:rPr sz="105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LIM)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strumenti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attrezzature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ricreazione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sport</a:t>
                      </a:r>
                      <a:r>
                        <a:rPr sz="1050" spc="-1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sci,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chitarra,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748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supporti per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mobilità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comunicazione (deambulazione, vista,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compagni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una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relazione significativa con compagno/a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25" dirty="0">
                          <a:latin typeface="Trebuchet MS"/>
                          <a:cs typeface="Trebuchet MS"/>
                        </a:rPr>
                        <a:t>Ha una 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relazione 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significativa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amico/a 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contesto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90" dirty="0">
                          <a:latin typeface="Trebuchet MS"/>
                          <a:cs typeface="Trebuchet MS"/>
                        </a:rPr>
                        <a:t>extra-•‐scolastico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ha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050" i="1" spc="-1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compagni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che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svolge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spontaneamente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funzione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supporto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animali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domestici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Usufruisce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servizi assistenziali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riabilitativi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extrascolastici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gli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insegnanti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81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Qualità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della relazione 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con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AEC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Qualità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della relazione 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insegnante di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sostegno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32891" y="6253352"/>
            <a:ext cx="6500495" cy="3358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05"/>
              </a:spcBef>
            </a:pPr>
            <a:r>
              <a:rPr sz="1050" b="1" spc="-5" dirty="0">
                <a:latin typeface="Trebuchet MS"/>
                <a:cs typeface="Trebuchet MS"/>
              </a:rPr>
              <a:t>In</a:t>
            </a:r>
            <a:r>
              <a:rPr sz="1050" b="1" dirty="0">
                <a:latin typeface="Trebuchet MS"/>
                <a:cs typeface="Trebuchet MS"/>
              </a:rPr>
              <a:t> </a:t>
            </a:r>
            <a:r>
              <a:rPr sz="1050" b="1" spc="-5" dirty="0">
                <a:latin typeface="Trebuchet MS"/>
                <a:cs typeface="Trebuchet MS"/>
              </a:rPr>
              <a:t>sintesi: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CONDIZIONI FISICHE (funzioni </a:t>
            </a:r>
            <a:r>
              <a:rPr sz="1050" dirty="0">
                <a:latin typeface="Trebuchet MS"/>
                <a:cs typeface="Trebuchet MS"/>
              </a:rPr>
              <a:t>corporee e </a:t>
            </a:r>
            <a:r>
              <a:rPr sz="1050" spc="-5" dirty="0">
                <a:latin typeface="Trebuchet MS"/>
                <a:cs typeface="Trebuchet MS"/>
              </a:rPr>
              <a:t>strutture corporee): 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………………………………………………………………………………………………………………………………………………………………………….……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 marR="5080">
              <a:lnSpc>
                <a:spcPct val="121900"/>
              </a:lnSpc>
              <a:spcBef>
                <a:spcPts val="1010"/>
              </a:spcBef>
            </a:pPr>
            <a:r>
              <a:rPr sz="1050" dirty="0">
                <a:latin typeface="Trebuchet MS"/>
                <a:cs typeface="Trebuchet MS"/>
              </a:rPr>
              <a:t>ATTIVITA’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PERSONALI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(apprendimento,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applicazione</a:t>
            </a:r>
            <a:r>
              <a:rPr sz="1050" spc="-16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conoscenze,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compiti</a:t>
            </a:r>
            <a:r>
              <a:rPr sz="1050" spc="-16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e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richieste,</a:t>
            </a:r>
            <a:r>
              <a:rPr sz="1050" spc="-16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comunicazione,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mobilità,  </a:t>
            </a:r>
            <a:r>
              <a:rPr sz="1050" dirty="0">
                <a:latin typeface="Trebuchet MS"/>
                <a:cs typeface="Trebuchet MS"/>
              </a:rPr>
              <a:t>cura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della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persona,</a:t>
            </a:r>
            <a:r>
              <a:rPr sz="1050" spc="-1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interazione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personale):</a:t>
            </a:r>
            <a:r>
              <a:rPr sz="1050" spc="-13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35" dirty="0">
                <a:latin typeface="Trebuchet MS"/>
                <a:cs typeface="Trebuchet MS"/>
              </a:rPr>
              <a:t>PARTECIPAZIONE</a:t>
            </a:r>
            <a:r>
              <a:rPr sz="1050" spc="155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SOCIALE:…………………………………………………………………………………………………………………………….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30" dirty="0">
                <a:latin typeface="Trebuchet MS"/>
                <a:cs typeface="Trebuchet MS"/>
              </a:rPr>
              <a:t>FATTORI </a:t>
            </a:r>
            <a:r>
              <a:rPr sz="1050" spc="-35" dirty="0">
                <a:latin typeface="Trebuchet MS"/>
                <a:cs typeface="Trebuchet MS"/>
              </a:rPr>
              <a:t>CONTESTUALI </a:t>
            </a:r>
            <a:r>
              <a:rPr sz="1050" spc="-30" dirty="0">
                <a:latin typeface="Trebuchet MS"/>
                <a:cs typeface="Trebuchet MS"/>
              </a:rPr>
              <a:t>(ambientali e</a:t>
            </a:r>
            <a:r>
              <a:rPr sz="1050" spc="40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personali):……………………………………………………………………………………………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2891" y="658520"/>
            <a:ext cx="6254115" cy="42227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891" y="1540509"/>
            <a:ext cx="6308090" cy="1155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-40" dirty="0">
                <a:latin typeface="Trebuchet MS"/>
                <a:cs typeface="Trebuchet MS"/>
              </a:rPr>
              <a:t>PUNTI </a:t>
            </a:r>
            <a:r>
              <a:rPr sz="1050" b="1" spc="-30" dirty="0">
                <a:latin typeface="Trebuchet MS"/>
                <a:cs typeface="Trebuchet MS"/>
              </a:rPr>
              <a:t>DI </a:t>
            </a:r>
            <a:r>
              <a:rPr sz="1050" b="1" spc="-40" dirty="0">
                <a:latin typeface="Trebuchet MS"/>
                <a:cs typeface="Trebuchet MS"/>
              </a:rPr>
              <a:t>FORZA:</a:t>
            </a:r>
            <a:r>
              <a:rPr sz="1050" b="1" spc="-20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………………………………………………………………………………………………………………………………………...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……………………………………………………………………………………………………………………………………………………………………..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Trebuchet MS"/>
                <a:cs typeface="Trebuchet MS"/>
              </a:rPr>
              <a:t>PUNTI DI </a:t>
            </a:r>
            <a:r>
              <a:rPr sz="1050" b="1" spc="-5" dirty="0">
                <a:latin typeface="Trebuchet MS"/>
                <a:cs typeface="Trebuchet MS"/>
              </a:rPr>
              <a:t>DEBOLEZZA</a:t>
            </a:r>
            <a:r>
              <a:rPr sz="1050" spc="-5" dirty="0">
                <a:latin typeface="Trebuchet MS"/>
                <a:cs typeface="Trebuchet MS"/>
              </a:rPr>
              <a:t>:</a:t>
            </a:r>
            <a:r>
              <a:rPr sz="1050" spc="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2891" y="9264192"/>
            <a:ext cx="6410960" cy="413384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050" dirty="0">
                <a:latin typeface="Trebuchet MS"/>
                <a:cs typeface="Trebuchet MS"/>
              </a:rPr>
              <a:t>*La </a:t>
            </a:r>
            <a:r>
              <a:rPr sz="1050" spc="-5" dirty="0">
                <a:latin typeface="Trebuchet MS"/>
                <a:cs typeface="Trebuchet MS"/>
              </a:rPr>
              <a:t>griglia </a:t>
            </a:r>
            <a:r>
              <a:rPr sz="1050" dirty="0">
                <a:latin typeface="Trebuchet MS"/>
                <a:cs typeface="Trebuchet MS"/>
              </a:rPr>
              <a:t>è </a:t>
            </a:r>
            <a:r>
              <a:rPr sz="1050" spc="-5" dirty="0">
                <a:latin typeface="Trebuchet MS"/>
                <a:cs typeface="Trebuchet MS"/>
              </a:rPr>
              <a:t>stata realizzata utilizzando items </a:t>
            </a:r>
            <a:r>
              <a:rPr sz="1050" dirty="0">
                <a:latin typeface="Trebuchet MS"/>
                <a:cs typeface="Trebuchet MS"/>
              </a:rPr>
              <a:t>(la </a:t>
            </a:r>
            <a:r>
              <a:rPr sz="1050" spc="-5" dirty="0">
                <a:latin typeface="Trebuchet MS"/>
                <a:cs typeface="Trebuchet MS"/>
              </a:rPr>
              <a:t>maggior parte) </a:t>
            </a:r>
            <a:r>
              <a:rPr sz="1050" dirty="0">
                <a:latin typeface="Trebuchet MS"/>
                <a:cs typeface="Trebuchet MS"/>
              </a:rPr>
              <a:t>che fanno </a:t>
            </a:r>
            <a:r>
              <a:rPr sz="1050" spc="-5" dirty="0">
                <a:latin typeface="Trebuchet MS"/>
                <a:cs typeface="Trebuchet MS"/>
              </a:rPr>
              <a:t>riferimento </a:t>
            </a:r>
            <a:r>
              <a:rPr sz="1050" dirty="0">
                <a:latin typeface="Trebuchet MS"/>
                <a:cs typeface="Trebuchet MS"/>
              </a:rPr>
              <a:t>in </a:t>
            </a:r>
            <a:r>
              <a:rPr sz="1050" spc="-5" dirty="0">
                <a:latin typeface="Trebuchet MS"/>
                <a:cs typeface="Trebuchet MS"/>
              </a:rPr>
              <a:t>modo diretto</a:t>
            </a:r>
            <a:r>
              <a:rPr sz="1050" spc="4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ad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050" spc="-5" dirty="0">
                <a:latin typeface="Trebuchet MS"/>
                <a:cs typeface="Trebuchet MS"/>
              </a:rPr>
              <a:t>indicatori della classificazione ICF, </a:t>
            </a:r>
            <a:r>
              <a:rPr sz="1050" dirty="0">
                <a:latin typeface="Trebuchet MS"/>
                <a:cs typeface="Trebuchet MS"/>
              </a:rPr>
              <a:t>con </a:t>
            </a:r>
            <a:r>
              <a:rPr sz="1050" spc="-5" dirty="0">
                <a:latin typeface="Trebuchet MS"/>
                <a:cs typeface="Trebuchet MS"/>
              </a:rPr>
              <a:t>l’integrazione </a:t>
            </a:r>
            <a:r>
              <a:rPr sz="1050" dirty="0">
                <a:latin typeface="Trebuchet MS"/>
                <a:cs typeface="Trebuchet MS"/>
              </a:rPr>
              <a:t>di </a:t>
            </a:r>
            <a:r>
              <a:rPr sz="1050" spc="-5" dirty="0">
                <a:latin typeface="Trebuchet MS"/>
                <a:cs typeface="Trebuchet MS"/>
              </a:rPr>
              <a:t>altri items ideati invece </a:t>
            </a:r>
            <a:r>
              <a:rPr sz="1050" dirty="0">
                <a:latin typeface="Trebuchet MS"/>
                <a:cs typeface="Trebuchet MS"/>
              </a:rPr>
              <a:t>ad</a:t>
            </a:r>
            <a:r>
              <a:rPr sz="1050" spc="1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hoc.</a:t>
            </a:r>
            <a:endParaRPr sz="1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1140</Words>
  <Application>Microsoft Office PowerPoint</Application>
  <PresentationFormat>Personalizzato</PresentationFormat>
  <Paragraphs>209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Office Theme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Giancarlo</dc:creator>
  <cp:lastModifiedBy>Giancarlo</cp:lastModifiedBy>
  <cp:revision>1</cp:revision>
  <dcterms:created xsi:type="dcterms:W3CDTF">2019-03-23T17:48:19Z</dcterms:created>
  <dcterms:modified xsi:type="dcterms:W3CDTF">2019-03-23T17:50:38Z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2019-03-23T00:00:00Z</vt:filetime>
  </property>
  <property fmtid="{D5CDD505-2E9C-101B-9397-08002B2CF9AE}" pid="3" name="Creator">
    <vt:lpwstr>Microsoft® Word for Office 365</vt:lpwstr>
  </property>
  <property fmtid="{D5CDD505-2E9C-101B-9397-08002B2CF9AE}" pid="4" name="LastSaved">
    <vt:filetime>2019-03-23T00:00:00Z</vt:filetime>
  </property>
</Properties>
</file>