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57" r:id="rId2"/>
    <p:sldId id="303" r:id="rId3"/>
    <p:sldId id="304" r:id="rId4"/>
    <p:sldId id="305" r:id="rId5"/>
    <p:sldId id="263" r:id="rId6"/>
    <p:sldId id="264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50" r:id="rId22"/>
    <p:sldId id="365" r:id="rId23"/>
    <p:sldId id="366" r:id="rId24"/>
    <p:sldId id="367" r:id="rId25"/>
    <p:sldId id="368" r:id="rId26"/>
    <p:sldId id="351" r:id="rId27"/>
    <p:sldId id="352" r:id="rId28"/>
    <p:sldId id="354" r:id="rId29"/>
    <p:sldId id="355" r:id="rId30"/>
    <p:sldId id="356" r:id="rId31"/>
    <p:sldId id="357" r:id="rId32"/>
    <p:sldId id="358" r:id="rId33"/>
    <p:sldId id="359" r:id="rId34"/>
    <p:sldId id="360" r:id="rId35"/>
    <p:sldId id="361" r:id="rId36"/>
    <p:sldId id="362" r:id="rId37"/>
    <p:sldId id="265" r:id="rId38"/>
    <p:sldId id="266" r:id="rId39"/>
    <p:sldId id="267" r:id="rId40"/>
    <p:sldId id="268" r:id="rId41"/>
    <p:sldId id="269" r:id="rId42"/>
    <p:sldId id="270" r:id="rId43"/>
    <p:sldId id="271" r:id="rId44"/>
    <p:sldId id="272" r:id="rId45"/>
    <p:sldId id="277" r:id="rId46"/>
    <p:sldId id="278" r:id="rId47"/>
    <p:sldId id="306" r:id="rId48"/>
    <p:sldId id="307" r:id="rId49"/>
    <p:sldId id="279" r:id="rId50"/>
    <p:sldId id="308" r:id="rId51"/>
    <p:sldId id="363" r:id="rId52"/>
    <p:sldId id="309" r:id="rId53"/>
    <p:sldId id="364" r:id="rId54"/>
    <p:sldId id="349" r:id="rId55"/>
    <p:sldId id="327" r:id="rId56"/>
    <p:sldId id="328" r:id="rId57"/>
    <p:sldId id="329" r:id="rId58"/>
    <p:sldId id="332" r:id="rId59"/>
    <p:sldId id="333" r:id="rId60"/>
    <p:sldId id="334" r:id="rId61"/>
    <p:sldId id="335" r:id="rId62"/>
    <p:sldId id="336" r:id="rId63"/>
    <p:sldId id="337" r:id="rId64"/>
    <p:sldId id="338" r:id="rId65"/>
    <p:sldId id="339" r:id="rId66"/>
    <p:sldId id="340" r:id="rId67"/>
    <p:sldId id="341" r:id="rId68"/>
    <p:sldId id="342" r:id="rId69"/>
    <p:sldId id="343" r:id="rId70"/>
    <p:sldId id="344" r:id="rId71"/>
    <p:sldId id="345" r:id="rId72"/>
    <p:sldId id="346" r:id="rId73"/>
    <p:sldId id="347" r:id="rId74"/>
    <p:sldId id="348" r:id="rId7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B261D-14AD-4C88-B00C-CB0BE4D0C97F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40D9B-6DC4-46DF-80D0-263FE664246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20FC2-6DCF-4244-931D-CD67963C291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31083-112D-453F-9861-BF986B536C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F46D-0A76-4D1D-BE8D-02D32DAD5A26}" type="datetimeFigureOut">
              <a:rPr lang="it-IT" smtClean="0"/>
              <a:pPr/>
              <a:t>10/10/2019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D. </a:t>
            </a:r>
            <a:r>
              <a:rPr lang="it-IT" dirty="0" err="1" smtClean="0"/>
              <a:t>Lgs</a:t>
            </a:r>
            <a:r>
              <a:rPr lang="it-IT" dirty="0" smtClean="0"/>
              <a:t>. 66/2017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dirty="0" err="1" smtClean="0"/>
              <a:t>PdF</a:t>
            </a:r>
            <a:endParaRPr lang="it-IT" sz="5400" dirty="0" smtClean="0"/>
          </a:p>
          <a:p>
            <a:pPr algn="ctr"/>
            <a:r>
              <a:rPr lang="it-IT" sz="5400" dirty="0" smtClean="0"/>
              <a:t>P E I</a:t>
            </a:r>
            <a:endParaRPr lang="it-IT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LA CONOSCENZA DELL’ALLIEVO</a:t>
            </a:r>
            <a:r>
              <a:rPr lang="it-IT" sz="2800" b="1" smtClean="0"/>
              <a:t/>
            </a:r>
            <a:br>
              <a:rPr lang="it-IT" sz="2800" b="1" smtClean="0"/>
            </a:br>
            <a:endParaRPr lang="it-IT" sz="2800" b="1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229600" cy="466250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0000"/>
                </a:solidFill>
              </a:rPr>
              <a:t>Profilo di funzionamento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Contatti con gli operatori dell’èquipe </a:t>
            </a:r>
            <a:r>
              <a:rPr lang="it-IT" sz="2400" b="1" dirty="0" err="1" smtClean="0"/>
              <a:t>medico-psicopedagogica</a:t>
            </a:r>
            <a:r>
              <a:rPr lang="it-IT" sz="2400" b="1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Colloqui con la famiglia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Acquisizione di informazioni da parte dei precedenti educatori e formatori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/>
              <a:t>Osservazione approfondita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Conoscere l’allievo: l’osservazione</a:t>
            </a:r>
            <a:r>
              <a:rPr lang="it-IT" smtClean="0"/>
              <a:t> </a:t>
            </a:r>
            <a:br>
              <a:rPr lang="it-IT" smtClean="0"/>
            </a:br>
            <a:endParaRPr lang="it-IT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1125538"/>
            <a:ext cx="8215370" cy="544673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L’osservazione richiede: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attenzione;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desiderio di comprendere;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scomposizione analitica dei dati;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superamento dei pregiudizi;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distanza del giudizio dall’impressione estemporanea;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esattezza e cura dei dettagli e delle sfumature;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ricomposizione dei dati per una visione più sintetica e globale;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it-IT" sz="2800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2800" dirty="0" smtClean="0">
                <a:solidFill>
                  <a:srgbClr val="FF0000"/>
                </a:solidFill>
              </a:rPr>
              <a:t>interesse per la ricerca, la scoperta, la conoscenza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Soggettività, oggettività, intersoggettività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L’osservazione fra soggettività, oggettività, intersoggettività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Complessità e intersoggettività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Modalità intersoggettiva: visione di più soggettività al plurale: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Dialettica,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Incontro/scontro;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Accordo/disaccordo;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Concertazione; negoziazione, ragionamento per differenze;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Apporto in campo di dati percettivi, di elementi razionali ed emozionali;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b="1" dirty="0" smtClean="0"/>
              <a:t>Crescita in una prospettiva </a:t>
            </a:r>
            <a:r>
              <a:rPr lang="it-IT" sz="2000" b="1" dirty="0" err="1" smtClean="0"/>
              <a:t>costruttivistica</a:t>
            </a:r>
            <a:endParaRPr lang="it-IT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Intersoggettività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bando all’alternativa aut – aut fra soggettività e </a:t>
            </a:r>
            <a:r>
              <a:rPr lang="it-IT" sz="2800" dirty="0" err="1" smtClean="0"/>
              <a:t>oggettivit</a:t>
            </a:r>
            <a:endParaRPr lang="it-IT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à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non rifiutare l’oggettivismo in favore di soggettivismo privo di scientificità, 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ricercare una possibile oggettività attraverso il confronto di </a:t>
            </a:r>
            <a:r>
              <a:rPr lang="it-IT" sz="2800" dirty="0" err="1" smtClean="0"/>
              <a:t>soggettivit</a:t>
            </a:r>
            <a:endParaRPr lang="it-IT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à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intendere l’intersoggettività come confronto e interconnessione tra saperi che sono comunque elaborazioni e costruzioni soggettive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387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Tipologie di osservazione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476250"/>
            <a:ext cx="8358246" cy="602458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Osservazione occasionale</a:t>
            </a:r>
            <a:r>
              <a:rPr lang="it-IT" sz="2400" b="1" dirty="0" smtClean="0"/>
              <a:t>: non intenzionale, influenzata dalle idee dell’insegnante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Osservazione sistematica:</a:t>
            </a:r>
            <a:r>
              <a:rPr lang="it-IT" sz="2400" b="1" dirty="0" smtClean="0"/>
              <a:t> inserita in un quadro progettuale, selezionatrice (usa precisi strumenti: protocolli, griglie..) per classificare i dati dell’evento didattico.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Osservazione clinica</a:t>
            </a:r>
            <a:r>
              <a:rPr lang="it-IT" sz="2400" b="1" dirty="0" smtClean="0"/>
              <a:t>: modello </a:t>
            </a:r>
            <a:r>
              <a:rPr lang="it-IT" sz="2400" b="1" dirty="0" err="1" smtClean="0"/>
              <a:t>piagetiano</a:t>
            </a:r>
            <a:r>
              <a:rPr lang="it-IT" sz="2400" b="1" dirty="0" smtClean="0"/>
              <a:t>, preparata in anticipo con una situazione sperimentale ripetibile e confrontabile secondo modelli standardizzati per </a:t>
            </a:r>
            <a:r>
              <a:rPr lang="it-IT" sz="2400" b="1" dirty="0" err="1" smtClean="0"/>
              <a:t>vedere-ricercare-scoprire</a:t>
            </a:r>
            <a:r>
              <a:rPr lang="it-IT" sz="2400" b="1" dirty="0" smtClean="0"/>
              <a:t> i comportamenti, le competenze, gli stili d’apprendimento degli allievi.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Osservazione diretta</a:t>
            </a:r>
            <a:r>
              <a:rPr lang="it-IT" sz="2400" b="1" dirty="0" smtClean="0"/>
              <a:t>: immediatezza delle registrazioni , serve per esaminare le reazioni e i comportamenti degli allievi in un contesto preparato alle proposte didattiche.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Osservazione documentaria</a:t>
            </a:r>
            <a:r>
              <a:rPr lang="it-IT" sz="2400" b="1" dirty="0" smtClean="0"/>
              <a:t>: tramite registrazioni audio – video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Osservazione scientifica</a:t>
            </a:r>
            <a:r>
              <a:rPr lang="it-IT" sz="2400" b="1" dirty="0" smtClean="0"/>
              <a:t>: serve a raccogliere dati pertinenti su un problema specifico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Come, cosa osservare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052512"/>
            <a:ext cx="8643998" cy="537688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Come osservare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La conversazione o indagine clinica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Perché osservare: quali sono gli obiettivi dell’osservazione?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Che cosa osservare:</a:t>
            </a:r>
            <a:r>
              <a:rPr lang="it-IT" sz="2400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quali dati è necessario individuare?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Come osservare: quali strategie occorre utilizzare coerentemente con gli obiettivi e i dati da osservare?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3300"/>
                </a:solidFill>
              </a:rPr>
              <a:t>Quali errori da evitare: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chemeClr val="hlink"/>
                </a:solidFill>
              </a:rPr>
              <a:t>errori strutturali</a:t>
            </a:r>
            <a:r>
              <a:rPr lang="it-IT" sz="2400" b="1" dirty="0" smtClean="0"/>
              <a:t>: </a:t>
            </a:r>
            <a:r>
              <a:rPr lang="it-IT" sz="2400" dirty="0" smtClean="0"/>
              <a:t>insiti nella situazione oggettiva dell’osservazione;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chemeClr val="hlink"/>
                </a:solidFill>
              </a:rPr>
              <a:t>errori funzionali</a:t>
            </a:r>
            <a:r>
              <a:rPr lang="it-IT" sz="2400" b="1" dirty="0" smtClean="0"/>
              <a:t>: </a:t>
            </a:r>
            <a:r>
              <a:rPr lang="it-IT" sz="2400" dirty="0" smtClean="0"/>
              <a:t>derivanti dalla personalità di chi osserva, dalla relazione insegnante/allievi, dalle interazioni comunicative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Le domande da porsi: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2"/>
            <a:ext cx="8229600" cy="5378469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Parlo troppo, parlo poco?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Sono direttivo o non?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Mi esprimo con chiarezza e disponibilità?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Come reagisco al comportamento degli allievi?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Accetto le ipotesi e le proposte degli allievi?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Favorisco le loro espressioni e manifestazioni?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Uso efficacemente l’incoraggiamento e la motivazione?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Come uso i mediatori didattici?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3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3100" dirty="0" smtClean="0"/>
              <a:t>Uso efficacemente critiche e rimproveri?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Le fasi dell’osservazione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642918"/>
            <a:ext cx="7954992" cy="621508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220000"/>
              </a:lnSpc>
              <a:defRPr/>
            </a:pPr>
            <a:r>
              <a:rPr lang="it-IT" sz="1800" b="1" dirty="0" smtClean="0"/>
              <a:t>Individuazione dei dati da osservare in situazione (comportamenti, stili,e livelli di apprendimento, ritmi d’apprendimento e reazioni degli </a:t>
            </a:r>
            <a:r>
              <a:rPr lang="it-IT" sz="1800" b="1" dirty="0" err="1" smtClean="0"/>
              <a:t>allievi…</a:t>
            </a:r>
            <a:r>
              <a:rPr lang="it-IT" sz="1800" b="1" dirty="0" smtClean="0"/>
              <a:t>): riflessione individuale o collegiale.</a:t>
            </a:r>
          </a:p>
          <a:p>
            <a:pPr>
              <a:lnSpc>
                <a:spcPct val="220000"/>
              </a:lnSpc>
              <a:defRPr/>
            </a:pPr>
            <a:r>
              <a:rPr lang="it-IT" sz="1800" b="1" dirty="0" smtClean="0"/>
              <a:t>Stesura degli strumenti da utilizzare (protocolli, griglie, questionari..) per l’osservazione.</a:t>
            </a:r>
          </a:p>
          <a:p>
            <a:pPr>
              <a:lnSpc>
                <a:spcPct val="220000"/>
              </a:lnSpc>
              <a:defRPr/>
            </a:pPr>
            <a:r>
              <a:rPr lang="it-IT" sz="1800" b="1" dirty="0" smtClean="0"/>
              <a:t>Conduzione dell’osservazione e successiva registrazione dei dati.</a:t>
            </a:r>
          </a:p>
          <a:p>
            <a:pPr>
              <a:lnSpc>
                <a:spcPct val="220000"/>
              </a:lnSpc>
              <a:defRPr/>
            </a:pPr>
            <a:r>
              <a:rPr lang="it-IT" sz="1800" b="1" dirty="0" smtClean="0"/>
              <a:t>Analisi e confronto dei dati raccolti per individuarne i dati quantitativi, qualificativi, le variabili, le invarianti.</a:t>
            </a:r>
          </a:p>
          <a:p>
            <a:pPr>
              <a:lnSpc>
                <a:spcPct val="220000"/>
              </a:lnSpc>
              <a:defRPr/>
            </a:pPr>
            <a:r>
              <a:rPr lang="it-IT" sz="1800" b="1" dirty="0" smtClean="0"/>
              <a:t>Utilizzazione dei dati raccolti per la revisione e per l’aggiornamento del percorso didattico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Gli strumenti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Le griglie</a:t>
            </a:r>
          </a:p>
          <a:p>
            <a:pPr eaLnBrk="1" hangingPunct="1">
              <a:defRPr/>
            </a:pPr>
            <a:r>
              <a:rPr lang="it-IT" sz="2800" dirty="0" smtClean="0"/>
              <a:t>Sono vere e proprie batterie di quesiti che servono per raccogliere </a:t>
            </a:r>
            <a:r>
              <a:rPr lang="it-IT" sz="2800" b="1" dirty="0" smtClean="0">
                <a:solidFill>
                  <a:schemeClr val="hlink"/>
                </a:solidFill>
              </a:rPr>
              <a:t>dati quantitativi</a:t>
            </a:r>
            <a:r>
              <a:rPr lang="it-IT" sz="2800" b="1" dirty="0" smtClean="0"/>
              <a:t> </a:t>
            </a:r>
            <a:r>
              <a:rPr lang="it-IT" sz="2800" dirty="0" smtClean="0"/>
              <a:t>e individuare se gli allievi hanno acquisito una serie di abilità. </a:t>
            </a:r>
          </a:p>
          <a:p>
            <a:pPr eaLnBrk="1" hangingPunct="1">
              <a:buNone/>
              <a:defRPr/>
            </a:pPr>
            <a:endParaRPr lang="it-IT" sz="2800" dirty="0" smtClean="0"/>
          </a:p>
          <a:p>
            <a:pPr eaLnBrk="1" hangingPunct="1">
              <a:defRPr/>
            </a:pPr>
            <a:r>
              <a:rPr lang="it-IT" sz="2800" dirty="0" smtClean="0"/>
              <a:t>Possono essere di aiuto per conoscere le loro dimensioni di sviluppo e progettare un curricolo corrispondente al loro livello di apprendimento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I protocolli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57232"/>
            <a:ext cx="8445500" cy="574041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I protocolli permettono di individuare e registrare </a:t>
            </a:r>
            <a:r>
              <a:rPr lang="it-IT" sz="2400" b="1" dirty="0" smtClean="0">
                <a:solidFill>
                  <a:schemeClr val="hlink"/>
                </a:solidFill>
              </a:rPr>
              <a:t>dati qualitativi</a:t>
            </a:r>
            <a:r>
              <a:rPr lang="it-IT" sz="2400" b="1" dirty="0" smtClean="0"/>
              <a:t>,</a:t>
            </a:r>
            <a:r>
              <a:rPr lang="it-IT" sz="2400" dirty="0" smtClean="0"/>
              <a:t> poiché lasciano spazio alla descrizione delle operazioni degli allievi.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Sono strumenti particolarmente adatti per l’osservazione partecipante e per l’osservazione clinica</a:t>
            </a:r>
            <a:r>
              <a:rPr lang="it-IT" sz="24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Sulla base di indicatori selezionati, l’insegnante descrive e racconta i comportamenti dei bambini</a:t>
            </a:r>
            <a:r>
              <a:rPr lang="it-IT" sz="2400" dirty="0" smtClean="0"/>
              <a:t>, annotando tutti gli aspetti in una prima colonna e le eventuali difficoltà o soluzioni diverse da quelle previste in una seconda colonna.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Generalmente il protocollo viene utilizzato </a:t>
            </a:r>
            <a:r>
              <a:rPr lang="it-IT" sz="2400" b="1" dirty="0" smtClean="0">
                <a:solidFill>
                  <a:schemeClr val="hlink"/>
                </a:solidFill>
              </a:rPr>
              <a:t>per un settore specifico o ambito del sapere.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it-IT" sz="2000" dirty="0" smtClean="0">
                <a:latin typeface="+mn-lt"/>
              </a:rPr>
              <a:t>PROFILO </a:t>
            </a:r>
            <a:r>
              <a:rPr lang="it-IT" sz="2000" dirty="0" err="1" smtClean="0">
                <a:latin typeface="+mn-lt"/>
              </a:rPr>
              <a:t>DI</a:t>
            </a:r>
            <a:r>
              <a:rPr lang="it-IT" sz="2000" dirty="0" smtClean="0">
                <a:latin typeface="+mn-lt"/>
              </a:rPr>
              <a:t> FUNZIONAMENTO (PDF)</a:t>
            </a:r>
            <a:br>
              <a:rPr lang="it-IT" sz="2000" dirty="0" smtClean="0">
                <a:latin typeface="+mn-lt"/>
              </a:rPr>
            </a:br>
            <a:r>
              <a:rPr lang="it-IT" sz="2000" spc="-170" dirty="0" smtClean="0">
                <a:latin typeface="+mn-lt"/>
                <a:cs typeface="Arial"/>
              </a:rPr>
              <a:t>ALLA  </a:t>
            </a:r>
            <a:r>
              <a:rPr lang="it-IT" sz="2000" spc="-210" dirty="0" smtClean="0">
                <a:latin typeface="+mn-lt"/>
                <a:cs typeface="Arial"/>
              </a:rPr>
              <a:t>BASE</a:t>
            </a:r>
            <a:r>
              <a:rPr lang="it-IT" sz="2000" spc="-165" dirty="0" smtClean="0">
                <a:latin typeface="+mn-lt"/>
                <a:cs typeface="Arial"/>
              </a:rPr>
              <a:t>  </a:t>
            </a:r>
            <a:r>
              <a:rPr lang="it-IT" sz="2000" spc="-180" dirty="0" smtClean="0">
                <a:latin typeface="+mn-lt"/>
                <a:cs typeface="Arial"/>
              </a:rPr>
              <a:t>DELL’ ICF</a:t>
            </a:r>
            <a:endParaRPr lang="it-IT" sz="20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2700" marR="115570">
              <a:lnSpc>
                <a:spcPct val="100000"/>
              </a:lnSpc>
              <a:spcBef>
                <a:spcPts val="105"/>
              </a:spcBef>
            </a:pPr>
            <a:r>
              <a:rPr lang="it-IT" spc="75" dirty="0">
                <a:cs typeface="Trebuchet MS"/>
              </a:rPr>
              <a:t>S</a:t>
            </a:r>
            <a:r>
              <a:rPr lang="it-IT" spc="75" dirty="0" smtClean="0">
                <a:cs typeface="Trebuchet MS"/>
              </a:rPr>
              <a:t>trumento</a:t>
            </a:r>
            <a:r>
              <a:rPr lang="it-IT" spc="-5" dirty="0" smtClean="0">
                <a:cs typeface="Trebuchet MS"/>
              </a:rPr>
              <a:t> </a:t>
            </a:r>
            <a:r>
              <a:rPr lang="it-IT" spc="130" dirty="0" smtClean="0">
                <a:cs typeface="Trebuchet MS"/>
              </a:rPr>
              <a:t>conoscitivo</a:t>
            </a:r>
            <a:r>
              <a:rPr lang="it-IT" spc="5" dirty="0" smtClean="0">
                <a:cs typeface="Trebuchet MS"/>
              </a:rPr>
              <a:t> </a:t>
            </a:r>
            <a:r>
              <a:rPr lang="it-IT" dirty="0" smtClean="0">
                <a:cs typeface="Trebuchet MS"/>
              </a:rPr>
              <a:t>che,</a:t>
            </a:r>
            <a:r>
              <a:rPr lang="it-IT" spc="-19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partendo</a:t>
            </a:r>
            <a:r>
              <a:rPr lang="it-IT" spc="5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dalla</a:t>
            </a:r>
            <a:r>
              <a:rPr lang="it-IT" dirty="0" smtClean="0">
                <a:cs typeface="Trebuchet MS"/>
              </a:rPr>
              <a:t> </a:t>
            </a:r>
            <a:r>
              <a:rPr lang="it-IT" spc="145" dirty="0" smtClean="0">
                <a:cs typeface="Trebuchet MS"/>
              </a:rPr>
              <a:t>menomazione</a:t>
            </a:r>
            <a:r>
              <a:rPr lang="it-IT" spc="1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10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dai</a:t>
            </a:r>
            <a:r>
              <a:rPr lang="it-IT" spc="5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suoi</a:t>
            </a:r>
            <a:r>
              <a:rPr lang="it-IT" spc="10" dirty="0" smtClean="0">
                <a:cs typeface="Trebuchet MS"/>
              </a:rPr>
              <a:t> </a:t>
            </a:r>
            <a:r>
              <a:rPr lang="it-IT" spc="-45" dirty="0" smtClean="0">
                <a:cs typeface="Trebuchet MS"/>
              </a:rPr>
              <a:t>effetti  </a:t>
            </a:r>
            <a:r>
              <a:rPr lang="it-IT" spc="10" dirty="0" smtClean="0">
                <a:cs typeface="Trebuchet MS"/>
              </a:rPr>
              <a:t>sul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30" dirty="0" smtClean="0">
                <a:cs typeface="Trebuchet MS"/>
              </a:rPr>
              <a:t>soggetto,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mira</a:t>
            </a:r>
            <a:r>
              <a:rPr lang="it-IT" spc="-265" dirty="0" smtClean="0">
                <a:cs typeface="Trebuchet MS"/>
              </a:rPr>
              <a:t> </a:t>
            </a:r>
            <a:r>
              <a:rPr lang="it-IT" spc="210" dirty="0" smtClean="0">
                <a:cs typeface="Trebuchet MS"/>
              </a:rPr>
              <a:t>ad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individuare: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it-IT" sz="4000" dirty="0" smtClean="0">
              <a:cs typeface="Times New Roman"/>
            </a:endParaRPr>
          </a:p>
          <a:p>
            <a:pPr marL="104139" marR="273050">
              <a:lnSpc>
                <a:spcPct val="100000"/>
              </a:lnSpc>
            </a:pPr>
            <a:r>
              <a:rPr lang="it-IT" spc="10" dirty="0" smtClean="0">
                <a:cs typeface="Trebuchet MS"/>
              </a:rPr>
              <a:t>l'insieme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delle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disabilità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delle</a:t>
            </a:r>
            <a:r>
              <a:rPr lang="it-IT" spc="-40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difficoltà,</a:t>
            </a:r>
            <a:r>
              <a:rPr lang="it-IT" spc="-250" dirty="0" smtClean="0">
                <a:cs typeface="Trebuchet MS"/>
              </a:rPr>
              <a:t> </a:t>
            </a:r>
            <a:r>
              <a:rPr lang="it-IT" spc="45" dirty="0" smtClean="0">
                <a:cs typeface="Trebuchet MS"/>
              </a:rPr>
              <a:t>determinate</a:t>
            </a:r>
            <a:r>
              <a:rPr lang="it-IT" spc="-30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dalla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40" dirty="0" smtClean="0">
                <a:cs typeface="Trebuchet MS"/>
              </a:rPr>
              <a:t>menomazione  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95" dirty="0" smtClean="0">
                <a:cs typeface="Trebuchet MS"/>
              </a:rPr>
              <a:t>indotte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155" dirty="0" smtClean="0">
                <a:cs typeface="Trebuchet MS"/>
              </a:rPr>
              <a:t>da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modelli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105" dirty="0" smtClean="0">
                <a:cs typeface="Trebuchet MS"/>
              </a:rPr>
              <a:t>ed</a:t>
            </a:r>
            <a:r>
              <a:rPr lang="it-IT" spc="-26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atteggiamenti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culturali</a:t>
            </a:r>
            <a:r>
              <a:rPr lang="it-IT" spc="-70" dirty="0" smtClean="0">
                <a:cs typeface="Trebuchet MS"/>
              </a:rPr>
              <a:t> 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25" dirty="0" smtClean="0">
                <a:cs typeface="Trebuchet MS"/>
              </a:rPr>
              <a:t>sociali;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sz="4000" dirty="0" smtClean="0">
              <a:cs typeface="Times New Roman"/>
            </a:endParaRPr>
          </a:p>
          <a:p>
            <a:pPr marL="104139" marR="165735">
              <a:lnSpc>
                <a:spcPct val="100000"/>
              </a:lnSpc>
              <a:spcBef>
                <a:spcPts val="5"/>
              </a:spcBef>
              <a:tabLst>
                <a:tab pos="510540" algn="l"/>
                <a:tab pos="1818005" algn="l"/>
                <a:tab pos="2729865" algn="l"/>
                <a:tab pos="4136390" algn="l"/>
                <a:tab pos="5025390" algn="l"/>
                <a:tab pos="6795134" algn="l"/>
                <a:tab pos="7182484" algn="l"/>
                <a:tab pos="9370695" algn="l"/>
              </a:tabLst>
            </a:pPr>
            <a:r>
              <a:rPr lang="it-IT" spc="-45" dirty="0" smtClean="0">
                <a:cs typeface="Trebuchet MS"/>
              </a:rPr>
              <a:t>il	</a:t>
            </a:r>
            <a:r>
              <a:rPr lang="it-IT" spc="204" dirty="0" smtClean="0">
                <a:cs typeface="Trebuchet MS"/>
              </a:rPr>
              <a:t>q</a:t>
            </a:r>
            <a:r>
              <a:rPr lang="it-IT" spc="145" dirty="0" smtClean="0">
                <a:cs typeface="Trebuchet MS"/>
              </a:rPr>
              <a:t>u</a:t>
            </a:r>
            <a:r>
              <a:rPr lang="it-IT" spc="210" dirty="0" smtClean="0">
                <a:cs typeface="Trebuchet MS"/>
              </a:rPr>
              <a:t>ad</a:t>
            </a:r>
            <a:r>
              <a:rPr lang="it-IT" spc="-75" dirty="0" smtClean="0">
                <a:cs typeface="Trebuchet MS"/>
              </a:rPr>
              <a:t>r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dirty="0" smtClean="0">
                <a:cs typeface="Trebuchet MS"/>
              </a:rPr>
              <a:t>	</a:t>
            </a:r>
            <a:r>
              <a:rPr lang="it-IT" spc="60" dirty="0" smtClean="0">
                <a:cs typeface="Trebuchet MS"/>
              </a:rPr>
              <a:t>de</a:t>
            </a:r>
            <a:r>
              <a:rPr lang="it-IT" spc="40" dirty="0" smtClean="0">
                <a:cs typeface="Trebuchet MS"/>
              </a:rPr>
              <a:t>l</a:t>
            </a:r>
            <a:r>
              <a:rPr lang="it-IT" spc="-50" dirty="0" smtClean="0">
                <a:cs typeface="Trebuchet MS"/>
              </a:rPr>
              <a:t>l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dirty="0" smtClean="0">
                <a:cs typeface="Trebuchet MS"/>
              </a:rPr>
              <a:t>	</a:t>
            </a:r>
            <a:r>
              <a:rPr lang="it-IT" spc="260" dirty="0" smtClean="0">
                <a:cs typeface="Trebuchet MS"/>
              </a:rPr>
              <a:t>c</a:t>
            </a:r>
            <a:r>
              <a:rPr lang="it-IT" spc="135" dirty="0" smtClean="0">
                <a:cs typeface="Trebuchet MS"/>
              </a:rPr>
              <a:t>a</a:t>
            </a:r>
            <a:r>
              <a:rPr lang="it-IT" spc="-254" dirty="0" smtClean="0">
                <a:cs typeface="Trebuchet MS"/>
              </a:rPr>
              <a:t>p</a:t>
            </a:r>
            <a:r>
              <a:rPr lang="it-IT" spc="65" dirty="0" smtClean="0">
                <a:cs typeface="Trebuchet MS"/>
              </a:rPr>
              <a:t>a</a:t>
            </a:r>
            <a:r>
              <a:rPr lang="it-IT" spc="90" dirty="0" smtClean="0">
                <a:cs typeface="Trebuchet MS"/>
              </a:rPr>
              <a:t>cità</a:t>
            </a:r>
            <a:r>
              <a:rPr lang="it-IT" dirty="0" smtClean="0">
                <a:cs typeface="Trebuchet MS"/>
              </a:rPr>
              <a:t>	</a:t>
            </a:r>
            <a:r>
              <a:rPr lang="it-IT" spc="165" dirty="0" smtClean="0">
                <a:cs typeface="Trebuchet MS"/>
              </a:rPr>
              <a:t>(co</a:t>
            </a:r>
            <a:r>
              <a:rPr lang="it-IT" spc="200" dirty="0" smtClean="0">
                <a:cs typeface="Trebuchet MS"/>
              </a:rPr>
              <a:t>n</a:t>
            </a:r>
            <a:r>
              <a:rPr lang="it-IT" dirty="0" smtClean="0">
                <a:cs typeface="Trebuchet MS"/>
              </a:rPr>
              <a:t>	</a:t>
            </a:r>
            <a:r>
              <a:rPr lang="it-IT" spc="-50" dirty="0" smtClean="0">
                <a:cs typeface="Trebuchet MS"/>
              </a:rPr>
              <a:t>rife</a:t>
            </a:r>
            <a:r>
              <a:rPr lang="it-IT" spc="15" dirty="0" smtClean="0">
                <a:cs typeface="Trebuchet MS"/>
              </a:rPr>
              <a:t>rim</a:t>
            </a:r>
            <a:r>
              <a:rPr lang="it-IT" spc="5" dirty="0" smtClean="0">
                <a:cs typeface="Trebuchet MS"/>
              </a:rPr>
              <a:t>e</a:t>
            </a:r>
            <a:r>
              <a:rPr lang="it-IT" spc="285" dirty="0" smtClean="0">
                <a:cs typeface="Trebuchet MS"/>
              </a:rPr>
              <a:t>n</a:t>
            </a:r>
            <a:r>
              <a:rPr lang="it-IT" spc="-95" dirty="0" smtClean="0">
                <a:cs typeface="Trebuchet MS"/>
              </a:rPr>
              <a:t>t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dirty="0" smtClean="0">
                <a:cs typeface="Trebuchet MS"/>
              </a:rPr>
              <a:t>	</a:t>
            </a:r>
            <a:r>
              <a:rPr lang="it-IT" spc="155" dirty="0" smtClean="0">
                <a:cs typeface="Trebuchet MS"/>
              </a:rPr>
              <a:t>a</a:t>
            </a:r>
            <a:r>
              <a:rPr lang="it-IT" dirty="0" smtClean="0">
                <a:cs typeface="Trebuchet MS"/>
              </a:rPr>
              <a:t>	</a:t>
            </a:r>
            <a:r>
              <a:rPr lang="it-IT" spc="-15" dirty="0" smtClean="0">
                <a:cs typeface="Trebuchet MS"/>
              </a:rPr>
              <a:t>r</a:t>
            </a:r>
            <a:r>
              <a:rPr lang="it-IT" dirty="0" smtClean="0">
                <a:cs typeface="Trebuchet MS"/>
              </a:rPr>
              <a:t>e</a:t>
            </a:r>
            <a:r>
              <a:rPr lang="it-IT" spc="85" dirty="0" smtClean="0">
                <a:cs typeface="Trebuchet MS"/>
              </a:rPr>
              <a:t>cu</a:t>
            </a:r>
            <a:r>
              <a:rPr lang="it-IT" spc="65" dirty="0" smtClean="0">
                <a:cs typeface="Trebuchet MS"/>
              </a:rPr>
              <a:t>p</a:t>
            </a:r>
            <a:r>
              <a:rPr lang="it-IT" spc="-15" dirty="0" smtClean="0">
                <a:cs typeface="Trebuchet MS"/>
              </a:rPr>
              <a:t>e</a:t>
            </a:r>
            <a:r>
              <a:rPr lang="it-IT" spc="-10" dirty="0" smtClean="0">
                <a:cs typeface="Trebuchet MS"/>
              </a:rPr>
              <a:t>r</a:t>
            </a:r>
            <a:r>
              <a:rPr lang="it-IT" spc="35" dirty="0" smtClean="0">
                <a:cs typeface="Trebuchet MS"/>
              </a:rPr>
              <a:t>ab</a:t>
            </a:r>
            <a:r>
              <a:rPr lang="it-IT" dirty="0" smtClean="0">
                <a:cs typeface="Trebuchet MS"/>
              </a:rPr>
              <a:t>i</a:t>
            </a:r>
            <a:r>
              <a:rPr lang="it-IT" spc="20" dirty="0" smtClean="0">
                <a:cs typeface="Trebuchet MS"/>
              </a:rPr>
              <a:t>lità</a:t>
            </a:r>
            <a:r>
              <a:rPr lang="it-IT" spc="-295" dirty="0" smtClean="0">
                <a:cs typeface="Trebuchet MS"/>
              </a:rPr>
              <a:t>,</a:t>
            </a:r>
            <a:r>
              <a:rPr lang="it-IT" dirty="0" smtClean="0">
                <a:cs typeface="Trebuchet MS"/>
              </a:rPr>
              <a:t>	</a:t>
            </a:r>
            <a:r>
              <a:rPr lang="it-IT" spc="-15" dirty="0" smtClean="0">
                <a:cs typeface="Trebuchet MS"/>
              </a:rPr>
              <a:t>r</a:t>
            </a:r>
            <a:r>
              <a:rPr lang="it-IT" spc="-10" dirty="0" smtClean="0">
                <a:cs typeface="Trebuchet MS"/>
              </a:rPr>
              <a:t>e</a:t>
            </a:r>
            <a:r>
              <a:rPr lang="it-IT" spc="65" dirty="0" smtClean="0">
                <a:cs typeface="Trebuchet MS"/>
              </a:rPr>
              <a:t>sid</a:t>
            </a:r>
            <a:r>
              <a:rPr lang="it-IT" spc="85" dirty="0" smtClean="0">
                <a:cs typeface="Trebuchet MS"/>
              </a:rPr>
              <a:t>u</a:t>
            </a:r>
            <a:r>
              <a:rPr lang="it-IT" spc="-60" dirty="0" smtClean="0">
                <a:cs typeface="Trebuchet MS"/>
              </a:rPr>
              <a:t>i  </a:t>
            </a:r>
            <a:r>
              <a:rPr lang="it-IT" spc="70" dirty="0" smtClean="0">
                <a:cs typeface="Trebuchet MS"/>
              </a:rPr>
              <a:t>funzionali,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settori</a:t>
            </a:r>
            <a:r>
              <a:rPr lang="it-IT" spc="-365" dirty="0" smtClean="0">
                <a:cs typeface="Trebuchet MS"/>
              </a:rPr>
              <a:t> </a:t>
            </a:r>
            <a:r>
              <a:rPr lang="it-IT" spc="-30" dirty="0" smtClean="0">
                <a:cs typeface="Trebuchet MS"/>
              </a:rPr>
              <a:t>vicarianti...);</a:t>
            </a:r>
            <a:endParaRPr lang="it-IT" dirty="0" smtClean="0">
              <a:cs typeface="Trebuchet MS"/>
            </a:endParaRPr>
          </a:p>
          <a:p>
            <a:pPr marL="104139" marR="297815">
              <a:lnSpc>
                <a:spcPct val="100000"/>
              </a:lnSpc>
              <a:spcBef>
                <a:spcPts val="585"/>
              </a:spcBef>
            </a:pPr>
            <a:r>
              <a:rPr lang="it-IT" spc="-55" dirty="0" smtClean="0">
                <a:cs typeface="Trebuchet MS"/>
              </a:rPr>
              <a:t>le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potenzialità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10" dirty="0" smtClean="0">
                <a:cs typeface="Trebuchet MS"/>
              </a:rPr>
              <a:t>di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sviluppo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-40" dirty="0" smtClean="0">
                <a:cs typeface="Trebuchet MS"/>
              </a:rPr>
              <a:t>per </a:t>
            </a:r>
            <a:r>
              <a:rPr lang="it-IT" spc="125" dirty="0" smtClean="0">
                <a:cs typeface="Trebuchet MS"/>
              </a:rPr>
              <a:t>ciascun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soggetto</a:t>
            </a:r>
            <a:r>
              <a:rPr lang="it-IT" spc="-75" dirty="0" smtClean="0">
                <a:cs typeface="Trebuchet MS"/>
              </a:rPr>
              <a:t> </a:t>
            </a:r>
            <a:r>
              <a:rPr lang="it-IT" spc="114" dirty="0" smtClean="0">
                <a:cs typeface="Trebuchet MS"/>
              </a:rPr>
              <a:t>in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85" dirty="0" smtClean="0">
                <a:cs typeface="Trebuchet MS"/>
              </a:rPr>
              <a:t>una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-5" dirty="0" smtClean="0">
                <a:cs typeface="Trebuchet MS"/>
              </a:rPr>
              <a:t>prospettiva</a:t>
            </a:r>
            <a:r>
              <a:rPr lang="it-IT" spc="-25" dirty="0" smtClean="0">
                <a:cs typeface="Trebuchet MS"/>
              </a:rPr>
              <a:t> </a:t>
            </a:r>
            <a:r>
              <a:rPr lang="it-IT" spc="110" dirty="0" smtClean="0">
                <a:cs typeface="Trebuchet MS"/>
              </a:rPr>
              <a:t>di</a:t>
            </a:r>
            <a:r>
              <a:rPr lang="it-IT" spc="-31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tipo  </a:t>
            </a:r>
            <a:r>
              <a:rPr lang="it-IT" spc="55" dirty="0" smtClean="0">
                <a:cs typeface="Trebuchet MS"/>
              </a:rPr>
              <a:t>evolutivo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4800" dirty="0" smtClean="0"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5"/>
              </a:spcBef>
            </a:pPr>
            <a:r>
              <a:rPr lang="it-IT" spc="60" dirty="0" smtClean="0">
                <a:cs typeface="Trebuchet MS"/>
              </a:rPr>
              <a:t>Il  PDF</a:t>
            </a:r>
            <a:r>
              <a:rPr lang="it-IT" spc="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deriva </a:t>
            </a:r>
            <a:r>
              <a:rPr lang="it-IT" spc="155" dirty="0" smtClean="0">
                <a:cs typeface="Trebuchet MS"/>
              </a:rPr>
              <a:t>da </a:t>
            </a:r>
            <a:r>
              <a:rPr lang="it-IT" spc="200" dirty="0" smtClean="0">
                <a:cs typeface="Trebuchet MS"/>
              </a:rPr>
              <a:t>un </a:t>
            </a:r>
            <a:r>
              <a:rPr lang="it-IT" spc="70" dirty="0" smtClean="0">
                <a:cs typeface="Trebuchet MS"/>
              </a:rPr>
              <a:t>lavoro </a:t>
            </a:r>
            <a:r>
              <a:rPr lang="it-IT" spc="25" dirty="0" smtClean="0">
                <a:cs typeface="Trebuchet MS"/>
              </a:rPr>
              <a:t>interdisciplinare, </a:t>
            </a:r>
            <a:r>
              <a:rPr lang="it-IT" spc="95" dirty="0" smtClean="0">
                <a:cs typeface="Trebuchet MS"/>
              </a:rPr>
              <a:t>che </a:t>
            </a:r>
            <a:r>
              <a:rPr lang="it-IT" spc="40" dirty="0" smtClean="0">
                <a:cs typeface="Trebuchet MS"/>
              </a:rPr>
              <a:t>vede </a:t>
            </a:r>
            <a:r>
              <a:rPr lang="it-IT" spc="60" dirty="0" smtClean="0">
                <a:cs typeface="Trebuchet MS"/>
              </a:rPr>
              <a:t>la </a:t>
            </a:r>
            <a:r>
              <a:rPr lang="it-IT" spc="120" dirty="0" smtClean="0">
                <a:cs typeface="Trebuchet MS"/>
              </a:rPr>
              <a:t>collaborazione 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insegnanti,</a:t>
            </a:r>
            <a:r>
              <a:rPr lang="it-IT" spc="-27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operatori</a:t>
            </a:r>
            <a:r>
              <a:rPr lang="it-IT" spc="-25" dirty="0" smtClean="0">
                <a:cs typeface="Trebuchet MS"/>
              </a:rPr>
              <a:t> </a:t>
            </a:r>
            <a:r>
              <a:rPr lang="it-IT" spc="-30" dirty="0" smtClean="0">
                <a:cs typeface="Trebuchet MS"/>
              </a:rPr>
              <a:t>dell’asl</a:t>
            </a:r>
            <a:r>
              <a:rPr lang="it-IT" spc="-10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dei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-25" dirty="0" smtClean="0">
                <a:cs typeface="Trebuchet MS"/>
              </a:rPr>
              <a:t>familiari.</a:t>
            </a:r>
            <a:endParaRPr lang="it-IT" dirty="0" smtClean="0"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4000" b="1" smtClean="0">
                <a:solidFill>
                  <a:srgbClr val="FF3300"/>
                </a:solidFill>
              </a:rPr>
              <a:t>Chek – list</a:t>
            </a:r>
            <a:r>
              <a:rPr lang="it-IT" sz="4000" smtClean="0"/>
              <a:t/>
            </a:r>
            <a:br>
              <a:rPr lang="it-IT" sz="4000" smtClean="0"/>
            </a:br>
            <a:endParaRPr lang="it-IT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512"/>
            <a:ext cx="8424863" cy="537688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La </a:t>
            </a:r>
            <a:r>
              <a:rPr lang="it-IT" sz="2400" dirty="0" err="1" smtClean="0"/>
              <a:t>chek</a:t>
            </a:r>
            <a:r>
              <a:rPr lang="it-IT" sz="2400" dirty="0" smtClean="0"/>
              <a:t> – </a:t>
            </a:r>
            <a:r>
              <a:rPr lang="it-IT" sz="2400" dirty="0" err="1" smtClean="0"/>
              <a:t>list</a:t>
            </a:r>
            <a:r>
              <a:rPr lang="it-IT" sz="2400" dirty="0" smtClean="0"/>
              <a:t> è una delle forme più semplici di questionari e indicatori di osservazione: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400" dirty="0" smtClean="0"/>
              <a:t>sono costituite da un elenco di descrizioni, di comportamenti – atteggiamenti o di competenze.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Le </a:t>
            </a:r>
            <a:r>
              <a:rPr lang="it-IT" sz="2400" dirty="0" err="1" smtClean="0"/>
              <a:t>chek</a:t>
            </a:r>
            <a:r>
              <a:rPr lang="it-IT" sz="2400" dirty="0" smtClean="0"/>
              <a:t> – </a:t>
            </a:r>
            <a:r>
              <a:rPr lang="it-IT" sz="2400" dirty="0" err="1" smtClean="0"/>
              <a:t>list</a:t>
            </a:r>
            <a:r>
              <a:rPr lang="it-IT" sz="2400" dirty="0" smtClean="0"/>
              <a:t> si limitano a registrare la </a:t>
            </a:r>
            <a:r>
              <a:rPr lang="it-IT" sz="2400" dirty="0" smtClean="0">
                <a:solidFill>
                  <a:schemeClr val="hlink"/>
                </a:solidFill>
              </a:rPr>
              <a:t>presenza o l’assenza di un comportamento, conoscenza, abilità</a:t>
            </a:r>
            <a:r>
              <a:rPr lang="it-IT" sz="2400" dirty="0" smtClean="0"/>
              <a:t>, senza prendere in considerazione aspetti di ordine quantitativo.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>
                <a:solidFill>
                  <a:schemeClr val="hlink"/>
                </a:solidFill>
              </a:rPr>
              <a:t>Non permettono quindi di rilevare differenze esistenti fra allievi che denotano la presenza degli aspetti comportamentali o cognitivi</a:t>
            </a:r>
            <a:r>
              <a:rPr lang="it-IT" sz="24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>
                <a:solidFill>
                  <a:schemeClr val="hlink"/>
                </a:solidFill>
              </a:rPr>
              <a:t>Questo limite può essere superato se si utilizzano scale di valutazione, </a:t>
            </a:r>
            <a:r>
              <a:rPr lang="it-IT" sz="2400" dirty="0" err="1" smtClean="0">
                <a:solidFill>
                  <a:schemeClr val="hlink"/>
                </a:solidFill>
              </a:rPr>
              <a:t>es</a:t>
            </a:r>
            <a:r>
              <a:rPr lang="it-IT" sz="2400" dirty="0" smtClean="0">
                <a:solidFill>
                  <a:schemeClr val="hlink"/>
                </a:solidFill>
              </a:rPr>
              <a:t>: 1=insoddisfacente, insufficiente; 2 = accettabile o sufficiente; 3 = medio o normale; 4 = soddisfacente o buono; 5 = apprezzabile, ottimo.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it-IT" sz="2000" b="1" spc="-5" dirty="0" smtClean="0">
                <a:latin typeface="Trebuchet MS"/>
                <a:cs typeface="Trebuchet MS"/>
              </a:rPr>
              <a:t>GRIGLIA</a:t>
            </a:r>
            <a:r>
              <a:rPr lang="it-IT" sz="2000" b="1" spc="-345" dirty="0" smtClean="0">
                <a:latin typeface="Trebuchet MS"/>
                <a:cs typeface="Trebuchet MS"/>
              </a:rPr>
              <a:t>  </a:t>
            </a:r>
            <a:r>
              <a:rPr lang="it-IT" sz="2000" b="1" spc="-5" dirty="0" err="1" smtClean="0">
                <a:latin typeface="Trebuchet MS"/>
                <a:cs typeface="Trebuchet MS"/>
              </a:rPr>
              <a:t>D’OSSERVAZIONE</a:t>
            </a:r>
            <a:r>
              <a:rPr lang="it-IT" sz="2000" b="1" spc="-33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ALUNNO</a:t>
            </a:r>
            <a:r>
              <a:rPr lang="it-IT" sz="2000" b="1" spc="-35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SU</a:t>
            </a:r>
            <a:r>
              <a:rPr lang="it-IT" sz="2000" b="1" spc="-335" dirty="0" smtClean="0">
                <a:latin typeface="Trebuchet MS"/>
                <a:cs typeface="Trebuchet MS"/>
              </a:rPr>
              <a:t> </a:t>
            </a:r>
            <a:r>
              <a:rPr lang="it-IT" sz="2000" b="1" dirty="0" smtClean="0">
                <a:latin typeface="Trebuchet MS"/>
                <a:cs typeface="Trebuchet MS"/>
              </a:rPr>
              <a:t>BASE </a:t>
            </a:r>
            <a:r>
              <a:rPr lang="it-IT" sz="2000" b="1" spc="-35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ICF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85000" lnSpcReduction="20000"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buNone/>
            </a:pPr>
            <a:r>
              <a:rPr lang="it-IT" dirty="0" smtClean="0"/>
              <a:t>Legenda: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dirty="0" smtClean="0"/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lang="it-IT" dirty="0" smtClean="0"/>
              <a:t>2 =	L’elemento descritto dal criterio mette in evidenza problematicità rilevanti o reiterate </a:t>
            </a: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lang="it-IT" dirty="0" smtClean="0"/>
              <a:t> 1 =	L’elemento descritto dal criterio mette in evidenza problematicità lievi o  occasionali</a:t>
            </a: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r>
              <a:rPr lang="it-IT" dirty="0" smtClean="0"/>
              <a:t>0 =	L’elemento descritto dal criterio non mette in 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r>
              <a:rPr lang="it-IT" dirty="0" smtClean="0"/>
              <a:t>        evidenza particolari problematicità. Lo sviluppo 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r>
              <a:rPr lang="it-IT" dirty="0" smtClean="0"/>
              <a:t>        della  capacità descritta appare nella norma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endParaRPr lang="it-IT" dirty="0" smtClean="0"/>
          </a:p>
          <a:p>
            <a:pPr marL="12700">
              <a:lnSpc>
                <a:spcPct val="100000"/>
              </a:lnSpc>
              <a:spcBef>
                <a:spcPts val="10"/>
              </a:spcBef>
              <a:tabLst>
                <a:tab pos="462280" algn="l"/>
              </a:tabLst>
            </a:pPr>
            <a:r>
              <a:rPr lang="it-IT" dirty="0" smtClean="0"/>
              <a:t>F =	L’elemento descritto non solo non mette in evidenza problematicità, ma rappresenta un “punto di forza”dell’alunno, su cui fare leva nell’intervento.</a:t>
            </a:r>
          </a:p>
          <a:p>
            <a:pPr algn="ctr">
              <a:lnSpc>
                <a:spcPct val="100000"/>
              </a:lnSpc>
              <a:spcBef>
                <a:spcPts val="1125"/>
              </a:spcBef>
            </a:pPr>
            <a:endParaRPr lang="it-IT" dirty="0" smtClean="0">
              <a:latin typeface="Trebuchet MS"/>
              <a:cs typeface="Trebuchet MS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1128852" y="1355661"/>
          <a:ext cx="7772400" cy="48666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6200"/>
                <a:gridCol w="3886200"/>
              </a:tblGrid>
              <a:tr h="45085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mentali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Strutture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del sistema</a:t>
                      </a:r>
                      <a:r>
                        <a:rPr sz="1600" spc="-1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nervoso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451484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sensoriali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1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dolore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Occhio, orecchio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strutture</a:t>
                      </a:r>
                      <a:r>
                        <a:rPr sz="1600" spc="-1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correlate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527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della voce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1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dell’eloquio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680" marR="992505" indent="-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Strutture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coinvolte nella voce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nell’eloquio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823594">
                <a:tc>
                  <a:txBody>
                    <a:bodyPr/>
                    <a:lstStyle/>
                    <a:p>
                      <a:pPr marL="106045" marR="4565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dei sistemi cardiovascolare,  ematologico, immunologico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dell‘apparato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respiratorio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680" marR="440055" indent="-6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Strutture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dei sistemi cardiovascolare,  immunologico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dell’apparato  respiratorio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578485">
                <a:tc>
                  <a:txBody>
                    <a:bodyPr/>
                    <a:lstStyle/>
                    <a:p>
                      <a:pPr marL="110489" marR="38354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dell‘apparato digerente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dei  sistemi metabolico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endocrino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680" marR="156210" indent="-6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Strutture correlate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all’app. digerente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ai  sistemi metabolico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1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endocrino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82423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genitourinarie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riproduttive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5143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0489" marR="116713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Strutture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correlate al sistema  genitourinario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600" spc="-2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riproduttivo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578485">
                <a:tc>
                  <a:txBody>
                    <a:bodyPr/>
                    <a:lstStyle/>
                    <a:p>
                      <a:pPr marL="106680" marR="422275" indent="-63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neuromuscoloscheletriche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correlate al movimento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Strutture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correlate al</a:t>
                      </a:r>
                      <a:r>
                        <a:rPr sz="1600" spc="-1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movimento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106045" marR="6216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Funzioni della cute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delle strutture 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correlate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600" spc="-5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Cute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e strutture</a:t>
                      </a:r>
                      <a:r>
                        <a:rPr sz="1600" spc="-1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solidFill>
                            <a:srgbClr val="000065"/>
                          </a:solidFill>
                          <a:latin typeface="Arial"/>
                          <a:cs typeface="Arial"/>
                        </a:rPr>
                        <a:t>correlate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6FF33"/>
                    </a:solidFill>
                  </a:tcPr>
                </a:tc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22</a:t>
            </a:fld>
            <a:endParaRPr spc="-25"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80007" y="528954"/>
            <a:ext cx="66929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200" spc="-5" dirty="0">
                <a:solidFill>
                  <a:srgbClr val="FF0000"/>
                </a:solidFill>
                <a:latin typeface="Tahoma"/>
                <a:cs typeface="Tahoma"/>
              </a:rPr>
              <a:t>FUNZIONI E STRUTTURE</a:t>
            </a:r>
            <a:r>
              <a:rPr sz="3200" spc="3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Tahoma"/>
                <a:cs typeface="Tahoma"/>
              </a:rPr>
              <a:t>CORPOREE</a:t>
            </a:r>
            <a:endParaRPr sz="3200">
              <a:latin typeface="Tahoma"/>
              <a:cs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9655" y="471043"/>
            <a:ext cx="704469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10" dirty="0">
                <a:latin typeface="Tahoma"/>
                <a:cs typeface="Tahoma"/>
              </a:rPr>
              <a:t>ATTIVITA’ </a:t>
            </a:r>
            <a:r>
              <a:rPr sz="3600" b="1" spc="-5" dirty="0">
                <a:latin typeface="Tahoma"/>
                <a:cs typeface="Tahoma"/>
              </a:rPr>
              <a:t>E</a:t>
            </a:r>
            <a:r>
              <a:rPr sz="3600" b="1" spc="-10" dirty="0">
                <a:latin typeface="Tahoma"/>
                <a:cs typeface="Tahoma"/>
              </a:rPr>
              <a:t> PARTECIPAZIONE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23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384404" y="1380353"/>
            <a:ext cx="8368030" cy="48787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0">
              <a:lnSpc>
                <a:spcPct val="119800"/>
              </a:lnSpc>
              <a:spcBef>
                <a:spcPts val="100"/>
              </a:spcBef>
              <a:buClr>
                <a:srgbClr val="FEFFFF"/>
              </a:buClr>
              <a:buSzPct val="92857"/>
              <a:buFont typeface="Tahoma"/>
              <a:buChar char="•"/>
              <a:tabLst>
                <a:tab pos="260985" algn="l"/>
              </a:tabLst>
            </a:pP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L’ATTIVITA’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è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l’esecuzione di un compito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o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di  una azione da parte di un</a:t>
            </a:r>
            <a:r>
              <a:rPr sz="2800" b="1" i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individuo.</a:t>
            </a:r>
            <a:endParaRPr sz="2800">
              <a:latin typeface="Arial"/>
              <a:cs typeface="Arial"/>
            </a:endParaRPr>
          </a:p>
          <a:p>
            <a:pPr marL="12700" marR="5080">
              <a:lnSpc>
                <a:spcPct val="120200"/>
              </a:lnSpc>
              <a:spcBef>
                <a:spcPts val="675"/>
              </a:spcBef>
              <a:buClr>
                <a:srgbClr val="FEFFFF"/>
              </a:buClr>
              <a:buFont typeface="Arial"/>
              <a:buChar char="•"/>
              <a:tabLst>
                <a:tab pos="236220" algn="l"/>
              </a:tabLst>
            </a:pP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La PARTECIPAZIONE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è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il coinvolgimento di una 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persona in una situazione di</a:t>
            </a:r>
            <a:r>
              <a:rPr sz="2800" b="1" i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vita.</a:t>
            </a:r>
            <a:endParaRPr sz="2800">
              <a:latin typeface="Arial"/>
              <a:cs typeface="Arial"/>
            </a:endParaRPr>
          </a:p>
          <a:p>
            <a:pPr marL="12700" marR="43815">
              <a:lnSpc>
                <a:spcPct val="120200"/>
              </a:lnSpc>
              <a:spcBef>
                <a:spcPts val="675"/>
              </a:spcBef>
              <a:buClr>
                <a:srgbClr val="FEFFFF"/>
              </a:buClr>
              <a:buFont typeface="Arial"/>
              <a:buChar char="•"/>
              <a:tabLst>
                <a:tab pos="236220" algn="l"/>
              </a:tabLst>
            </a:pP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Le LIMITAZIONI dell’ATTIVITA’ sono le difficoltà 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nello svolgimento delle</a:t>
            </a:r>
            <a:r>
              <a:rPr sz="2800" b="1" i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attività.</a:t>
            </a:r>
            <a:endParaRPr sz="2800">
              <a:latin typeface="Arial"/>
              <a:cs typeface="Arial"/>
            </a:endParaRPr>
          </a:p>
          <a:p>
            <a:pPr marL="12700" marR="66675">
              <a:lnSpc>
                <a:spcPct val="118300"/>
              </a:lnSpc>
              <a:spcBef>
                <a:spcPts val="735"/>
              </a:spcBef>
              <a:buClr>
                <a:srgbClr val="FEFFFF"/>
              </a:buClr>
              <a:buFont typeface="Arial"/>
              <a:buChar char="•"/>
              <a:tabLst>
                <a:tab pos="236220" algn="l"/>
              </a:tabLst>
            </a:pP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Le RESTRIZIONI della PARTECIPAZIONE sono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i 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problemi che un individuo può avere nel  coinvolgimento nelle situazioni di</a:t>
            </a:r>
            <a:r>
              <a:rPr sz="2800" b="1" i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vita.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18513" y="394843"/>
            <a:ext cx="56610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Attività e</a:t>
            </a:r>
            <a:r>
              <a:rPr sz="3600" b="1" spc="-7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Partecipazione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24</a:t>
            </a:fld>
            <a:endParaRPr spc="-25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47852" y="1660461"/>
          <a:ext cx="7696200" cy="4653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96200"/>
              </a:tblGrid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Apprendimento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applicazione delle</a:t>
                      </a:r>
                      <a:r>
                        <a:rPr sz="2800" b="1" spc="-5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conoscenze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Compiti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richieste</a:t>
                      </a:r>
                      <a:r>
                        <a:rPr sz="2800" b="1" spc="-2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generali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Comunicazione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800" b="1" spc="-1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Mobilità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Cura della propria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persona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6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domestica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7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Interazioni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relazioni</a:t>
                      </a:r>
                      <a:r>
                        <a:rPr sz="2800" b="1" spc="-3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interpersonali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8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Attività di vita principali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9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sociale, civile, di</a:t>
                      </a:r>
                      <a:r>
                        <a:rPr sz="2800" b="1" spc="-2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comunità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92733" y="585343"/>
            <a:ext cx="65582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Tahoma"/>
                <a:cs typeface="Tahoma"/>
              </a:rPr>
              <a:t>PERFORMANCE </a:t>
            </a:r>
            <a:r>
              <a:rPr sz="3600" b="1" dirty="0">
                <a:latin typeface="Tahoma"/>
                <a:cs typeface="Tahoma"/>
              </a:rPr>
              <a:t>e</a:t>
            </a:r>
            <a:r>
              <a:rPr sz="3600" b="1" spc="-60" dirty="0">
                <a:latin typeface="Tahoma"/>
                <a:cs typeface="Tahoma"/>
              </a:rPr>
              <a:t> </a:t>
            </a:r>
            <a:r>
              <a:rPr sz="3600" b="1" spc="-10" dirty="0">
                <a:latin typeface="Tahoma"/>
                <a:cs typeface="Tahoma"/>
              </a:rPr>
              <a:t>CAPACITA’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25</a:t>
            </a:fld>
            <a:endParaRPr spc="-25" dirty="0"/>
          </a:p>
        </p:txBody>
      </p:sp>
      <p:sp>
        <p:nvSpPr>
          <p:cNvPr id="4" name="object 4"/>
          <p:cNvSpPr txBox="1"/>
          <p:nvPr/>
        </p:nvSpPr>
        <p:spPr>
          <a:xfrm>
            <a:off x="613041" y="1774825"/>
            <a:ext cx="7663815" cy="3613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buClr>
                <a:srgbClr val="FEFFFF"/>
              </a:buClr>
              <a:buSzPct val="85714"/>
              <a:buFont typeface="Tahoma"/>
              <a:buChar char="•"/>
              <a:tabLst>
                <a:tab pos="240029" algn="l"/>
              </a:tabLst>
            </a:pP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La PERFORMANCE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è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quello che l’individuo 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fa nel suo ambiente attuale/reale e descrive</a:t>
            </a:r>
            <a:r>
              <a:rPr sz="2800" b="1" i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il  coinvolgimento di una persona nelle 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situazioni di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vita.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100">
              <a:latin typeface="Times New Roman"/>
              <a:cs typeface="Times New Roman"/>
            </a:endParaRPr>
          </a:p>
          <a:p>
            <a:pPr marL="12700" marR="387985">
              <a:lnSpc>
                <a:spcPct val="100000"/>
              </a:lnSpc>
              <a:buClr>
                <a:srgbClr val="FEFFFF"/>
              </a:buClr>
              <a:buFont typeface="Arial"/>
              <a:buChar char="•"/>
              <a:tabLst>
                <a:tab pos="236220" algn="l"/>
              </a:tabLst>
            </a:pPr>
            <a:r>
              <a:rPr sz="2800" b="1" i="1" spc="-5" dirty="0">
                <a:solidFill>
                  <a:srgbClr val="FFFFFF"/>
                </a:solidFill>
                <a:latin typeface="Arial"/>
                <a:cs typeface="Arial"/>
              </a:rPr>
              <a:t>La CAPACITA’ indica il più alto livello  probabile di funzionamento in un ambiente 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considerato come standard o</a:t>
            </a:r>
            <a:r>
              <a:rPr sz="2800" b="1" i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i="1" dirty="0">
                <a:solidFill>
                  <a:srgbClr val="FFFFFF"/>
                </a:solidFill>
                <a:latin typeface="Arial"/>
                <a:cs typeface="Arial"/>
              </a:rPr>
              <a:t>uniforme.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582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43707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800" b="1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STRUTTURE</a:t>
                      </a:r>
                      <a:r>
                        <a:rPr lang="it-IT" sz="1800" b="1" spc="-3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lang="it-IT" sz="1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800" b="1" spc="-5" dirty="0"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8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latin typeface="Trebuchet MS"/>
                          <a:cs typeface="Trebuchet MS"/>
                        </a:rPr>
                        <a:t>SPECIFICHE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255586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Focalizzazione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000" dirty="0" smtClean="0">
                          <a:latin typeface="Times New Roman"/>
                          <a:cs typeface="Times New Roman"/>
                        </a:rPr>
                        <a:t>     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Mantenimento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breve</a:t>
                      </a:r>
                      <a:r>
                        <a:rPr sz="16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lungo</a:t>
                      </a:r>
                      <a:r>
                        <a:rPr sz="160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Controllo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psicomotorio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Gamma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emozioni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rebuchet MS"/>
                          <a:cs typeface="Trebuchet MS"/>
                        </a:rPr>
                        <a:t>Regolazione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delle emozioni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Acquisizione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16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dominanza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Linguaggio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verbale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(comprensione)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Linguaggio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verbale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(produzione)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visiva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uditiva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tattile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286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639895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800" b="1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STRUTTURE</a:t>
                      </a:r>
                      <a:r>
                        <a:rPr lang="it-IT" sz="1800" b="1" spc="-3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lang="it-IT" sz="1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800" b="1" spc="-3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SPECIFICHE</a:t>
                      </a:r>
                      <a:endParaRPr sz="180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52748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gustativa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olfattiva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Gestione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tempo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Risoluzione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60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problemi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Immagine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corporea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Pensiero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(forma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contenuto)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Astrazione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Metacognizione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439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</a:t>
                      </a:r>
                      <a:r>
                        <a:rPr lang="it-IT" sz="1800" b="1" spc="-6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PERSONALI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solidFill>
                          <a:srgbClr val="FFFF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600" b="1" spc="-5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600" b="1" spc="-1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lang="it-IT" sz="1600" b="1" baseline="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 A</a:t>
                      </a:r>
                      <a:r>
                        <a:rPr sz="1600" b="1" spc="-5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PPLICAZIONE </a:t>
                      </a:r>
                      <a:r>
                        <a:rPr sz="1600" b="1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DELLE</a:t>
                      </a:r>
                      <a:r>
                        <a:rPr sz="1600" b="1" spc="-30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CONOSCENZE</a:t>
                      </a:r>
                      <a:endParaRPr sz="160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3175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dirigere intenzionalmente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lo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sguardo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su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cose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persone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pc="-5" smtClean="0">
                          <a:latin typeface="Trebuchet MS"/>
                          <a:cs typeface="Trebuchet MS"/>
                        </a:rPr>
                        <a:t>Guarda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negli occhi l’interlocutore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ascoltare intenzionalmente (es.: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voce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dell’adulto,</a:t>
                      </a:r>
                      <a:r>
                        <a:rPr sz="1600" b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musica)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600" b="1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 smtClean="0"/>
                    </a:p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 marR="0" indent="0" algn="l" defTabSz="914400" rtl="0" eaLnBrk="1" fontAlgn="auto" latinLnBrk="0" hangingPunct="1">
                        <a:lnSpc>
                          <a:spcPts val="12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lang="it-IT" sz="1600" b="1" spc="-5" dirty="0" smtClean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di  imitare un gesto</a:t>
                      </a: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ignorare rumori</a:t>
                      </a:r>
                      <a:r>
                        <a:rPr sz="1600" b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distraenti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pc="-5" smtClean="0">
                          <a:latin typeface="Trebuchet MS"/>
                          <a:cs typeface="Trebuchet MS"/>
                        </a:rPr>
                        <a:t>Mantiene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l’attenzione sul</a:t>
                      </a:r>
                      <a:r>
                        <a:rPr sz="1600" b="1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compito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3" y="0"/>
          <a:ext cx="8643998" cy="6573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2025"/>
                <a:gridCol w="29535"/>
                <a:gridCol w="843317"/>
                <a:gridCol w="632488"/>
                <a:gridCol w="632488"/>
                <a:gridCol w="1054145"/>
              </a:tblGrid>
              <a:tr h="490638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</a:t>
                      </a:r>
                      <a:r>
                        <a:rPr lang="it-IT" sz="1800" b="1" spc="-6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PERSONALI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950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COMPITI E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RICHIESTE</a:t>
                      </a:r>
                      <a:r>
                        <a:rPr sz="1400" b="1" spc="-30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GENERALI</a:t>
                      </a:r>
                      <a:endParaRPr sz="140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000" dirty="0" smtClean="0">
                          <a:latin typeface="Times New Roman"/>
                          <a:cs typeface="Times New Roman"/>
                        </a:rPr>
                        <a:t>       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000" dirty="0" smtClean="0">
                          <a:latin typeface="Times New Roman"/>
                          <a:cs typeface="Times New Roman"/>
                        </a:rPr>
                        <a:t>             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it-IT" sz="10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000" dirty="0" smtClean="0">
                          <a:latin typeface="Times New Roman"/>
                          <a:cs typeface="Times New Roman"/>
                        </a:rPr>
                        <a:t>       1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it-IT" sz="1000" dirty="0" smtClean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000" dirty="0" smtClean="0">
                          <a:latin typeface="Times New Roman"/>
                          <a:cs typeface="Times New Roman"/>
                        </a:rPr>
                        <a:t>     0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600" b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600" b="1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intraprendere singoli compiti</a:t>
                      </a:r>
                      <a:r>
                        <a:rPr sz="1600" b="1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intraprendere compiti</a:t>
                      </a:r>
                      <a:r>
                        <a:rPr sz="1600" b="1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articolati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600" b="1" i="1" dirty="0">
                          <a:latin typeface="Trebuchet MS"/>
                          <a:cs typeface="Trebuchet MS"/>
                        </a:rPr>
                        <a:t>Porta a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termine compiti articolati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600" b="1" i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autonomia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seguire una</a:t>
                      </a:r>
                      <a:r>
                        <a:rPr sz="1600" b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routine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i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i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capacità di seguire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i="1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gestire cambiamenti della</a:t>
                      </a:r>
                      <a:r>
                        <a:rPr sz="1600" b="1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grado di partecipare alle attività di classe solo </a:t>
                      </a:r>
                      <a:r>
                        <a:rPr sz="1600" b="1" i="1" spc="5" dirty="0">
                          <a:latin typeface="Trebuchet MS"/>
                          <a:cs typeface="Trebuchet MS"/>
                        </a:rPr>
                        <a:t>se</a:t>
                      </a:r>
                      <a:r>
                        <a:rPr sz="1600" b="1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sollecitato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i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i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grado di lavorare con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gruppo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600" b="1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grado di coinvolgersi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attività con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18698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b="1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gestire la tensione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o la</a:t>
                      </a:r>
                      <a:r>
                        <a:rPr sz="1600" b="1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frustrazione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90794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i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i="1" smtClean="0">
                          <a:latin typeface="Trebuchet MS"/>
                          <a:cs typeface="Trebuchet MS"/>
                        </a:rPr>
                        <a:t>Ha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controllare </a:t>
                      </a:r>
                      <a:r>
                        <a:rPr sz="1600" b="1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proprio</a:t>
                      </a:r>
                      <a:r>
                        <a:rPr sz="1600" b="1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i="1" spc="-5" dirty="0">
                          <a:latin typeface="Trebuchet MS"/>
                          <a:cs typeface="Trebuchet MS"/>
                        </a:rPr>
                        <a:t>comportamento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pc="-10" dirty="0" smtClean="0"/>
              <a:t>PROFILO</a:t>
            </a:r>
            <a:r>
              <a:rPr lang="it-IT" spc="-245" dirty="0" smtClean="0"/>
              <a:t> </a:t>
            </a:r>
            <a:r>
              <a:rPr lang="it-IT" spc="50" dirty="0" err="1" smtClean="0"/>
              <a:t>DI</a:t>
            </a:r>
            <a:r>
              <a:rPr lang="it-IT" spc="-235" dirty="0" smtClean="0"/>
              <a:t> </a:t>
            </a:r>
            <a:r>
              <a:rPr lang="it-IT" spc="50" dirty="0" smtClean="0"/>
              <a:t>FUNZIONAMENTO</a:t>
            </a:r>
            <a:r>
              <a:rPr lang="it-IT" spc="-229" dirty="0" smtClean="0"/>
              <a:t> </a:t>
            </a:r>
            <a:r>
              <a:rPr lang="it-IT" spc="15" dirty="0" smtClean="0"/>
              <a:t>DELLA</a:t>
            </a:r>
            <a:r>
              <a:rPr lang="it-IT" spc="-254" dirty="0" smtClean="0"/>
              <a:t> </a:t>
            </a:r>
            <a:r>
              <a:rPr lang="it-IT" spc="70" dirty="0" smtClean="0"/>
              <a:t>PERSONA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18415">
              <a:lnSpc>
                <a:spcPct val="100000"/>
              </a:lnSpc>
              <a:spcBef>
                <a:spcPts val="580"/>
              </a:spcBef>
              <a:tabLst>
                <a:tab pos="297180" algn="l"/>
                <a:tab pos="634365" algn="l"/>
                <a:tab pos="2413000" algn="l"/>
                <a:tab pos="4401820" algn="l"/>
                <a:tab pos="4681220" algn="l"/>
                <a:tab pos="6290310" algn="l"/>
                <a:tab pos="7029450" algn="l"/>
                <a:tab pos="9243060" algn="l"/>
              </a:tabLst>
            </a:pPr>
            <a:r>
              <a:rPr lang="it-IT" dirty="0" smtClean="0"/>
              <a:t>E’ 	il   documento  propedeutico   e necessario   alla	 predisposizione del Progetto Individuale e del PEI;</a:t>
            </a:r>
          </a:p>
          <a:p>
            <a:pPr marL="18415" marR="968375">
              <a:lnSpc>
                <a:spcPct val="100000"/>
              </a:lnSpc>
              <a:spcBef>
                <a:spcPts val="1950"/>
              </a:spcBef>
            </a:pPr>
            <a:r>
              <a:rPr lang="it-IT" dirty="0" smtClean="0"/>
              <a:t>definisce le competenze professionali e la tipologia delle misure di  sostegno e delle risorse strutturali necessarie per l’inclusione  scolastica;  </a:t>
            </a:r>
          </a:p>
          <a:p>
            <a:pPr marL="18415" marR="968375">
              <a:lnSpc>
                <a:spcPct val="100000"/>
              </a:lnSpc>
              <a:spcBef>
                <a:spcPts val="1950"/>
              </a:spcBef>
              <a:buNone/>
            </a:pPr>
            <a:endParaRPr lang="it-IT" dirty="0" smtClean="0"/>
          </a:p>
          <a:p>
            <a:pPr marL="13970">
              <a:lnSpc>
                <a:spcPct val="100000"/>
              </a:lnSpc>
              <a:spcBef>
                <a:spcPts val="275"/>
              </a:spcBef>
              <a:tabLst>
                <a:tab pos="453390" algn="l"/>
                <a:tab pos="1559560" algn="l"/>
                <a:tab pos="4004310" algn="l"/>
                <a:tab pos="6659880" algn="l"/>
                <a:tab pos="7654925" algn="l"/>
                <a:tab pos="9518015" algn="l"/>
              </a:tabLst>
            </a:pPr>
            <a:r>
              <a:rPr lang="it-IT" dirty="0" smtClean="0"/>
              <a:t>si redige successivamente  all’accertamento  della condizione di disabilità</a:t>
            </a:r>
          </a:p>
          <a:p>
            <a:pPr marL="13970">
              <a:lnSpc>
                <a:spcPct val="100000"/>
              </a:lnSpc>
              <a:spcBef>
                <a:spcPts val="275"/>
              </a:spcBef>
              <a:tabLst>
                <a:tab pos="453390" algn="l"/>
                <a:tab pos="1559560" algn="l"/>
                <a:tab pos="4004310" algn="l"/>
                <a:tab pos="6659880" algn="l"/>
                <a:tab pos="7654925" algn="l"/>
                <a:tab pos="9518015" algn="l"/>
              </a:tabLst>
            </a:pPr>
            <a:endParaRPr lang="it-IT" dirty="0" smtClean="0"/>
          </a:p>
          <a:p>
            <a:pPr marL="13970" marR="163830">
              <a:lnSpc>
                <a:spcPct val="120000"/>
              </a:lnSpc>
              <a:spcBef>
                <a:spcPts val="875"/>
              </a:spcBef>
            </a:pPr>
            <a:r>
              <a:rPr lang="it-IT" dirty="0" smtClean="0"/>
              <a:t>è redatto secondo i criteri del modello </a:t>
            </a:r>
            <a:r>
              <a:rPr lang="it-IT" dirty="0" err="1" smtClean="0"/>
              <a:t>bio-psico-sociale</a:t>
            </a:r>
            <a:r>
              <a:rPr lang="it-IT" dirty="0" smtClean="0"/>
              <a:t> della  classificazione internazionale del funzionamento, della disabilità e  della salute (</a:t>
            </a:r>
            <a:r>
              <a:rPr lang="it-IT" dirty="0" err="1" smtClean="0"/>
              <a:t>icf</a:t>
            </a:r>
            <a:r>
              <a:rPr lang="it-IT" dirty="0" smtClean="0"/>
              <a:t>) adottata dall’OMS</a:t>
            </a:r>
          </a:p>
          <a:p>
            <a:pPr marL="13970">
              <a:lnSpc>
                <a:spcPct val="100000"/>
              </a:lnSpc>
              <a:spcBef>
                <a:spcPts val="1550"/>
              </a:spcBef>
            </a:pPr>
            <a:r>
              <a:rPr lang="it-IT" dirty="0" smtClean="0"/>
              <a:t>comprende la diagnosi funzionale e il profilo dinamico-funzionale</a:t>
            </a:r>
          </a:p>
          <a:p>
            <a:pPr marL="12700" marR="5080">
              <a:lnSpc>
                <a:spcPct val="120000"/>
              </a:lnSpc>
              <a:spcBef>
                <a:spcPts val="1645"/>
              </a:spcBef>
            </a:pPr>
            <a:r>
              <a:rPr lang="it-IT" dirty="0" smtClean="0"/>
              <a:t>è aggiornato al passaggio di ogni grado di istruzione, a partire dalla  scuola dell’infanzia, nonché in presenza di nuove e sopravvenute  condizioni di funzionamento della persona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85718" y="142860"/>
          <a:ext cx="8572561" cy="6638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60"/>
                <a:gridCol w="500066"/>
                <a:gridCol w="357190"/>
                <a:gridCol w="357190"/>
                <a:gridCol w="428628"/>
                <a:gridCol w="428627"/>
              </a:tblGrid>
              <a:tr h="706215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 PERSONALI</a:t>
                      </a: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COMUNICAZIONE</a:t>
                      </a:r>
                      <a:endParaRPr lang="it-IT" sz="1600" dirty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08223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 smtClean="0"/>
                    </a:p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scritti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comprendere messaggi nella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lingua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600" b="1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segni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48002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produrre</a:t>
                      </a:r>
                      <a:r>
                        <a:rPr sz="160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parole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6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600" b="1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iniziare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tenere una conversazione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b="1" spc="-5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spc="-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smtClean="0">
                          <a:latin typeface="Trebuchet MS"/>
                          <a:cs typeface="Trebuchet MS"/>
                        </a:rPr>
                        <a:t>persona</a:t>
                      </a:r>
                      <a:endParaRPr lang="it-IT" sz="16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b="1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b="1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mantenere una conversazione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b="1" spc="-5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spc="-4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smtClean="0">
                          <a:latin typeface="Trebuchet MS"/>
                          <a:cs typeface="Trebuchet MS"/>
                        </a:rPr>
                        <a:t>persona</a:t>
                      </a:r>
                      <a:endParaRPr lang="it-IT" sz="1600" b="1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avviare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mantenere un dibattito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più </a:t>
                      </a:r>
                      <a:r>
                        <a:rPr sz="1600" b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b="1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832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ATTIVITA’ PERSONALI</a:t>
                      </a: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MOBILITA’, USO DELLO SPAZIO e ORIENTAMENTO TEMPORALE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lang="it-IT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3751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 dirty="0">
                          <a:latin typeface="Trebuchet MS"/>
                          <a:ea typeface="Trebuchet MS"/>
                          <a:cs typeface="Trebuchet MS"/>
                        </a:rPr>
                        <a:t>E’ in grado di cambiare posizione corporea di base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(in piedi /seduto)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mantenere una posizione (es.: seduto)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trasferirsi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spostare oggetti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camminare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Sviluppo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motricità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fine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della</a:t>
                      </a:r>
                      <a:r>
                        <a:rPr lang="it-IT" sz="1600" b="1" spc="-1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mano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infilare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perline,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costruire</a:t>
                      </a:r>
                      <a:r>
                        <a:rPr lang="it-IT" sz="1600" b="1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puzzle,</a:t>
                      </a:r>
                      <a:r>
                        <a:rPr lang="it-IT" sz="1600" b="1" spc="-11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ritagliare</a:t>
                      </a:r>
                      <a:r>
                        <a:rPr lang="it-IT" sz="1600" b="1" spc="-1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figure,</a:t>
                      </a:r>
                      <a:r>
                        <a:rPr lang="it-IT" sz="1600" b="1" spc="-11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usare</a:t>
                      </a:r>
                      <a:r>
                        <a:rPr lang="it-IT" sz="1600" b="1" baseline="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b="1" dirty="0" err="1" smtClean="0">
                          <a:latin typeface="Trebuchet MS"/>
                          <a:ea typeface="Trebuchet MS"/>
                          <a:cs typeface="Trebuchet MS"/>
                        </a:rPr>
                        <a:t>pennelli</a:t>
                      </a:r>
                      <a:r>
                        <a:rPr lang="en-US" sz="1600" b="1" dirty="0">
                          <a:latin typeface="Trebuchet MS"/>
                          <a:ea typeface="Trebuchet MS"/>
                          <a:cs typeface="Trebuchet MS"/>
                        </a:rPr>
                        <a:t>, etc.)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6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Sviluppo 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motricità fine del piede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>
                          <a:latin typeface="Trebuchet MS"/>
                          <a:ea typeface="Trebuchet MS"/>
                          <a:cs typeface="Trebuchet MS"/>
                        </a:rPr>
                        <a:t>E’ in grado di aprire e chiudere lo zaino, la cartella, l’astuccio</a:t>
                      </a:r>
                      <a:endParaRPr lang="it-IT" sz="1600" b="1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calciare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Ha la capacità di strisciare, saltare, rotolarsi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>
                          <a:latin typeface="Trebuchet MS"/>
                          <a:ea typeface="Trebuchet MS"/>
                          <a:cs typeface="Trebuchet MS"/>
                        </a:rPr>
                        <a:t>E’ in grado di spostarsi in modo autonomo negli ambienti scolastici</a:t>
                      </a:r>
                      <a:endParaRPr lang="it-IT" sz="1600" b="1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>
                          <a:latin typeface="Trebuchet MS"/>
                          <a:ea typeface="Trebuchet MS"/>
                          <a:cs typeface="Trebuchet MS"/>
                        </a:rPr>
                        <a:t>Sa dove procurarsi, all’interno dell’aula, il materiale per svolgere un’attività</a:t>
                      </a:r>
                      <a:endParaRPr lang="it-IT" sz="1600" b="1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prendere il materiale per lavorare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Rimette a posto il materiale dopo aver terminato un’attività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600" b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’ in grado di definire rapporti topologici (dentro/fuori, sopra/sotto, vicino/lontano, etc.)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E’ in grado di leggere l’orologio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Trebuchet MS"/>
                          <a:ea typeface="Trebuchet MS"/>
                          <a:cs typeface="Trebuchet MS"/>
                        </a:rPr>
                        <a:t>Ha cognizione della durata di una frazione di tempo (es.: mezzora, un’ora, etc.)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Sa orientarsi sul calendario indicando mese e giorno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7653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CURA</a:t>
                      </a:r>
                      <a:r>
                        <a:rPr lang="it-IT" sz="1600" baseline="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DELLA PERSONA</a:t>
                      </a:r>
                      <a:endParaRPr lang="it-IT" sz="1600" dirty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lavarsi e a </a:t>
                      </a:r>
                      <a:r>
                        <a:rPr lang="it-IT" sz="1600" b="1" dirty="0" err="1">
                          <a:latin typeface="Trebuchet MS"/>
                          <a:ea typeface="Trebuchet MS"/>
                          <a:cs typeface="Trebuchet MS"/>
                        </a:rPr>
                        <a:t>sciugarsi</a:t>
                      </a: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 le 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Applica la capacità di lavarsi e asciugarsi le 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prendersi cura di singole parti del corpo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Applica la capacità di prendersi cura di singole parti del corpo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manifestare bisogno di minzione e defecazione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E’ in grado di mettere, allacciare e togliere le scarpe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 dirty="0">
                          <a:latin typeface="Trebuchet MS"/>
                          <a:ea typeface="Trebuchet MS"/>
                          <a:cs typeface="Trebuchet MS"/>
                        </a:rPr>
                        <a:t>E’ in grado di mangiare da solo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 dirty="0">
                          <a:latin typeface="Trebuchet MS"/>
                          <a:ea typeface="Trebuchet MS"/>
                          <a:cs typeface="Trebuchet MS"/>
                        </a:rPr>
                        <a:t>E’ in grado di bere da solo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i="1" dirty="0">
                          <a:latin typeface="Trebuchet MS"/>
                          <a:ea typeface="Trebuchet MS"/>
                          <a:cs typeface="Trebuchet MS"/>
                        </a:rPr>
                        <a:t>E’ in grado di riconoscere un pericolo e badare alla propria sicurezza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5752">
                <a:tc gridSpan="6"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 gridSpan="6">
                  <a:txBody>
                    <a:bodyPr/>
                    <a:lstStyle/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it-IT" sz="1600" b="1" dirty="0">
                        <a:solidFill>
                          <a:srgbClr val="FFFF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45085"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INTERAZIONI INTERPERSONALI</a:t>
                      </a:r>
                      <a:endParaRPr lang="it-IT" sz="1600" b="1" dirty="0">
                        <a:solidFill>
                          <a:srgbClr val="FF00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interazioni personali semplici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interazioni personali complesse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 err="1">
                          <a:latin typeface="Trebuchet MS"/>
                          <a:ea typeface="Trebuchet MS"/>
                          <a:cs typeface="Trebuchet MS"/>
                        </a:rPr>
                        <a:t>Gioca</a:t>
                      </a:r>
                      <a:r>
                        <a:rPr lang="en-US" sz="1600" b="1" i="1" dirty="0">
                          <a:latin typeface="Trebuchet MS"/>
                          <a:ea typeface="Trebuchet MS"/>
                          <a:cs typeface="Trebuchet MS"/>
                        </a:rPr>
                        <a:t> con </a:t>
                      </a:r>
                      <a:r>
                        <a:rPr lang="en-US" sz="1600" b="1" i="1" dirty="0" err="1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en-US" sz="1600" b="1" i="1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b="1" i="1" dirty="0" err="1">
                          <a:latin typeface="Trebuchet MS"/>
                          <a:ea typeface="Trebuchet MS"/>
                          <a:cs typeface="Trebuchet MS"/>
                        </a:rPr>
                        <a:t>pari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 err="1">
                          <a:latin typeface="Trebuchet MS"/>
                          <a:ea typeface="Trebuchet MS"/>
                          <a:cs typeface="Trebuchet MS"/>
                        </a:rPr>
                        <a:t>Interagisce</a:t>
                      </a:r>
                      <a:r>
                        <a:rPr lang="en-US" sz="1600" b="1" i="1" dirty="0">
                          <a:latin typeface="Trebuchet MS"/>
                          <a:ea typeface="Trebuchet MS"/>
                          <a:cs typeface="Trebuchet MS"/>
                        </a:rPr>
                        <a:t> con </a:t>
                      </a:r>
                      <a:r>
                        <a:rPr lang="en-US" sz="1600" b="1" i="1" dirty="0" err="1">
                          <a:latin typeface="Trebuchet MS"/>
                          <a:ea typeface="Trebuchet MS"/>
                          <a:cs typeface="Trebuchet MS"/>
                        </a:rPr>
                        <a:t>l’adulto</a:t>
                      </a:r>
                      <a:endParaRPr lang="it-IT" sz="1600" b="1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entrare in interazione con gli estranei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intrattenere relazioni familiari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Trebuchet MS"/>
                          <a:ea typeface="Trebuchet MS"/>
                          <a:cs typeface="Trebuchet MS"/>
                        </a:rPr>
                        <a:t>Ha la capacità di intrattenere relazioni intime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6286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613647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2400" dirty="0" smtClean="0">
                          <a:solidFill>
                            <a:srgbClr val="7030A0"/>
                          </a:solidFill>
                          <a:latin typeface="Trebuchet MS"/>
                          <a:cs typeface="Trebuchet MS"/>
                        </a:rPr>
                        <a:t>Partecipazione</a:t>
                      </a:r>
                      <a:r>
                        <a:rPr lang="it-IT" sz="2400" baseline="0" dirty="0" smtClean="0">
                          <a:solidFill>
                            <a:srgbClr val="7030A0"/>
                          </a:solidFill>
                          <a:latin typeface="Trebuchet MS"/>
                          <a:cs typeface="Trebuchet MS"/>
                        </a:rPr>
                        <a:t> sociale</a:t>
                      </a:r>
                      <a:endParaRPr lang="it-IT" sz="2400" dirty="0">
                        <a:solidFill>
                          <a:srgbClr val="7030A0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1003665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la capacità di effettuare transazioni economiche semplici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latin typeface="Times New Roman"/>
                          <a:ea typeface="Trebuchet MS"/>
                          <a:cs typeface="Trebuchet MS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2</a:t>
                      </a:r>
                      <a:endParaRPr lang="it-IT" sz="20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b="1" dirty="0" smtClean="0">
                        <a:latin typeface="Times New Roman"/>
                        <a:ea typeface="Trebuchet MS"/>
                        <a:cs typeface="Trebuchet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1</a:t>
                      </a:r>
                      <a:endParaRPr lang="it-IT" sz="20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b="1" dirty="0" smtClean="0">
                        <a:latin typeface="Times New Roman"/>
                        <a:ea typeface="Trebuchet MS"/>
                        <a:cs typeface="Trebuchet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0</a:t>
                      </a:r>
                      <a:endParaRPr lang="it-IT" sz="20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 smtClean="0"/>
                    </a:p>
                    <a:p>
                      <a:r>
                        <a:rPr lang="it-IT" sz="2000" b="1" dirty="0" smtClean="0"/>
                        <a:t>F</a:t>
                      </a:r>
                      <a:endParaRPr lang="it-IT" sz="2000" b="1" dirty="0"/>
                    </a:p>
                  </a:txBody>
                  <a:tcPr/>
                </a:tc>
              </a:tr>
              <a:tr h="654564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Applica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la capacità di effettuare transazioni economiche </a:t>
                      </a: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semplici</a:t>
                      </a:r>
                      <a:endParaRPr lang="it-IT" sz="20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/>
                </a:tc>
              </a:tr>
              <a:tr h="56728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la capacità di coinvolgersi in un gioco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/>
                </a:tc>
              </a:tr>
              <a:tr h="56728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Applica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la capacità di coinvolgersi nel gioco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/>
                </a:tc>
              </a:tr>
              <a:tr h="654564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la capacità di impegnarsi in attività di ricreazione e tempo </a:t>
                      </a: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libero</a:t>
                      </a:r>
                      <a:endParaRPr lang="it-IT" sz="20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/>
                </a:tc>
              </a:tr>
              <a:tr h="1090940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Applica</a:t>
                      </a:r>
                      <a:r>
                        <a:rPr lang="it-IT" sz="2000" spc="-20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la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capacità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impegnarsi</a:t>
                      </a:r>
                      <a:r>
                        <a:rPr lang="it-IT" sz="2000" spc="-2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attività</a:t>
                      </a:r>
                      <a:r>
                        <a:rPr lang="it-IT" sz="2000" spc="-19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2000" spc="-2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ricreazione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2000" spc="-19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endParaRPr lang="it-IT" sz="2000" spc="-195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spc="-195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dirty="0" smtClean="0">
                          <a:latin typeface="Trebuchet MS"/>
                          <a:ea typeface="Trebuchet MS"/>
                          <a:cs typeface="Trebuchet MS"/>
                        </a:rPr>
                        <a:t>tempo</a:t>
                      </a:r>
                      <a:r>
                        <a:rPr lang="it-IT" sz="2000" spc="-20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libero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prende</a:t>
                      </a:r>
                      <a:r>
                        <a:rPr lang="it-IT" sz="20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2000" b="1" dirty="0" smtClean="0">
                          <a:latin typeface="Trebuchet MS"/>
                          <a:ea typeface="Trebuchet MS"/>
                          <a:cs typeface="Trebuchet MS"/>
                        </a:rPr>
                        <a:t>iniziativa </a:t>
                      </a:r>
                      <a:r>
                        <a:rPr lang="it-IT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durante la ricreazione a scuola, </a:t>
                      </a: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pratica sport, scout, etc.)</a:t>
                      </a: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0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20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/>
                </a:tc>
              </a:tr>
              <a:tr h="567289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Ha la capacità di cogliere aspetti religiosi e spirituali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20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b="1" dirty="0"/>
                    </a:p>
                  </a:txBody>
                  <a:tcPr/>
                </a:tc>
              </a:tr>
              <a:tr h="567289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2000" dirty="0">
                          <a:latin typeface="Trebuchet MS"/>
                          <a:ea typeface="Trebuchet MS"/>
                          <a:cs typeface="Trebuchet MS"/>
                        </a:rPr>
                        <a:t>Ha la capacità di cogliere aspetti di etica e diritti umani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14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852089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FATTORI CONTESTUALI</a:t>
                      </a:r>
                      <a:endParaRPr lang="it-IT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1551664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rgbClr val="FFFF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FATTORI PERSONALI</a:t>
                      </a:r>
                      <a:endParaRPr lang="it-IT" sz="2400" dirty="0">
                        <a:solidFill>
                          <a:srgbClr val="FFFF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rebuchet MS"/>
                          <a:cs typeface="Trebuchet MS"/>
                        </a:rPr>
                        <a:t>2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rebuchet MS"/>
                          <a:cs typeface="Trebuchet MS"/>
                        </a:rPr>
                        <a:t>1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rebuchet MS"/>
                          <a:cs typeface="Trebuchet MS"/>
                        </a:rPr>
                        <a:t>0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2400" b="1" dirty="0">
                          <a:latin typeface="Trebuchet MS"/>
                          <a:cs typeface="Trebuchet MS"/>
                        </a:rPr>
                        <a:t>F</a:t>
                      </a:r>
                      <a:endParaRPr sz="24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 smtClean="0"/>
                    </a:p>
                    <a:p>
                      <a:endParaRPr lang="it-IT" sz="2400" dirty="0" smtClean="0"/>
                    </a:p>
                    <a:p>
                      <a:r>
                        <a:rPr lang="it-IT" sz="2400" dirty="0" smtClean="0"/>
                        <a:t>F</a:t>
                      </a:r>
                      <a:endParaRPr lang="it-IT" sz="2400" dirty="0"/>
                    </a:p>
                  </a:txBody>
                  <a:tcPr/>
                </a:tc>
              </a:tr>
              <a:tr h="795725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 smtClean="0">
                          <a:latin typeface="Trebuchet MS"/>
                          <a:ea typeface="Trebuchet MS"/>
                          <a:cs typeface="Trebuchet MS"/>
                        </a:rPr>
                        <a:t>Autostima</a:t>
                      </a: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596794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 smtClean="0">
                          <a:latin typeface="Trebuchet MS"/>
                          <a:ea typeface="Trebuchet MS"/>
                          <a:cs typeface="Trebuchet MS"/>
                        </a:rPr>
                        <a:t>Motivazione</a:t>
                      </a:r>
                      <a:endParaRPr lang="it-IT" sz="2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596794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 smtClean="0">
                          <a:latin typeface="Trebuchet MS"/>
                          <a:ea typeface="Trebuchet MS"/>
                          <a:cs typeface="Trebuchet MS"/>
                        </a:rPr>
                        <a:t>Curiosità</a:t>
                      </a:r>
                      <a:endParaRPr lang="it-IT" sz="2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795725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 smtClean="0">
                          <a:latin typeface="Trebuchet MS"/>
                          <a:ea typeface="Trebuchet MS"/>
                          <a:cs typeface="Trebuchet MS"/>
                        </a:rPr>
                        <a:t>Tendenza</a:t>
                      </a:r>
                      <a:r>
                        <a:rPr lang="en-US" sz="2400" i="1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2400" i="1" dirty="0" err="1" smtClean="0">
                          <a:latin typeface="Trebuchet MS"/>
                          <a:ea typeface="Trebuchet MS"/>
                          <a:cs typeface="Trebuchet MS"/>
                        </a:rPr>
                        <a:t>all’isolamento</a:t>
                      </a: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24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2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  <a:tr h="95487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err="1">
                          <a:latin typeface="Trebuchet MS"/>
                          <a:ea typeface="Trebuchet MS"/>
                          <a:cs typeface="Trebuchet MS"/>
                        </a:rPr>
                        <a:t>Aggressività</a:t>
                      </a:r>
                      <a:r>
                        <a:rPr lang="en-US" sz="2400" i="1" dirty="0">
                          <a:latin typeface="Trebuchet MS"/>
                          <a:ea typeface="Trebuchet MS"/>
                          <a:cs typeface="Trebuchet MS"/>
                        </a:rPr>
                        <a:t> o </a:t>
                      </a:r>
                      <a:r>
                        <a:rPr lang="en-US" sz="2400" i="1" dirty="0" err="1">
                          <a:latin typeface="Trebuchet MS"/>
                          <a:ea typeface="Trebuchet MS"/>
                          <a:cs typeface="Trebuchet MS"/>
                        </a:rPr>
                        <a:t>comportamenti</a:t>
                      </a:r>
                      <a:r>
                        <a:rPr lang="en-US" sz="2400" i="1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2400" i="1" dirty="0" err="1">
                          <a:latin typeface="Trebuchet MS"/>
                          <a:ea typeface="Trebuchet MS"/>
                          <a:cs typeface="Trebuchet MS"/>
                        </a:rPr>
                        <a:t>incontrollati</a:t>
                      </a:r>
                      <a:endParaRPr lang="it-IT" sz="2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0" y="142860"/>
          <a:ext cx="9001155" cy="7098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7295"/>
                <a:gridCol w="30756"/>
                <a:gridCol w="878161"/>
                <a:gridCol w="658621"/>
                <a:gridCol w="658621"/>
                <a:gridCol w="1097701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FATTORI CONTESTUALI</a:t>
                      </a:r>
                      <a:endParaRPr lang="it-IT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61658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16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FATTORI AMBIENTALI</a:t>
                      </a: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600" b="1" dirty="0">
                          <a:latin typeface="Trebuchet MS"/>
                          <a:cs typeface="Trebuchet MS"/>
                        </a:rPr>
                        <a:t>2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F</a:t>
                      </a:r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Utilizzo di tecnologie per educazione speciale (tastiere, </a:t>
                      </a:r>
                      <a:r>
                        <a:rPr lang="it-IT" sz="1600" dirty="0" err="1">
                          <a:latin typeface="Trebuchet MS"/>
                          <a:ea typeface="Trebuchet MS"/>
                          <a:cs typeface="Trebuchet MS"/>
                        </a:rPr>
                        <a:t>pc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, LIM)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Utilizzo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strumenti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 spc="-18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attrezzature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per</a:t>
                      </a:r>
                      <a:r>
                        <a:rPr lang="it-IT" sz="1600" spc="-18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attività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ricreazione</a:t>
                      </a:r>
                      <a:r>
                        <a:rPr lang="it-IT" sz="1600" spc="-18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sport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sci,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chitarra,</a:t>
                      </a:r>
                      <a:r>
                        <a:rPr lang="it-IT" sz="1600" spc="-18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dirty="0">
                          <a:latin typeface="Trebuchet MS"/>
                          <a:ea typeface="Trebuchet MS"/>
                          <a:cs typeface="Trebuchet MS"/>
                        </a:rPr>
                        <a:t>etc</a:t>
                      </a:r>
                      <a:r>
                        <a:rPr lang="it-IT" sz="1600" dirty="0" smtClean="0">
                          <a:latin typeface="Trebuchet MS"/>
                          <a:ea typeface="Trebuchet MS"/>
                          <a:cs typeface="Trebuchet MS"/>
                        </a:rPr>
                        <a:t>.)</a:t>
                      </a:r>
                    </a:p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Utilizzo di supporti per la mobilità o comunicazione (deambulazione, vista, etc.)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Trebuchet MS"/>
                          <a:ea typeface="Trebuchet MS"/>
                          <a:cs typeface="Trebuchet MS"/>
                        </a:rPr>
                        <a:t>Relazione</a:t>
                      </a:r>
                      <a:r>
                        <a:rPr lang="en-US" sz="160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dirty="0">
                          <a:latin typeface="Trebuchet MS"/>
                          <a:ea typeface="Trebuchet MS"/>
                          <a:cs typeface="Trebuchet MS"/>
                        </a:rPr>
                        <a:t>con </a:t>
                      </a:r>
                      <a:r>
                        <a:rPr lang="en-US" sz="1600" dirty="0" err="1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en-US" sz="16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dirty="0" err="1">
                          <a:latin typeface="Trebuchet MS"/>
                          <a:ea typeface="Trebuchet MS"/>
                          <a:cs typeface="Trebuchet MS"/>
                        </a:rPr>
                        <a:t>compagni</a:t>
                      </a: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6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i="1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una relazione significativa con compagno/a in classe</a:t>
                      </a: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spc="10">
                          <a:latin typeface="Trebuchet MS"/>
                          <a:ea typeface="Trebuchet MS"/>
                          <a:cs typeface="Trebuchet MS"/>
                        </a:rPr>
                        <a:t>H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un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re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l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az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n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s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gn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f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cat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v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c</a:t>
                      </a:r>
                      <a:r>
                        <a:rPr lang="it-IT" sz="160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n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600" spc="15">
                          <a:latin typeface="Trebuchet MS"/>
                          <a:ea typeface="Trebuchet MS"/>
                          <a:cs typeface="Trebuchet MS"/>
                        </a:rPr>
                        <a:t>m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c</a:t>
                      </a:r>
                      <a:r>
                        <a:rPr lang="it-IT" sz="160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/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c</a:t>
                      </a:r>
                      <a:r>
                        <a:rPr lang="it-IT" sz="160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ntest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extr</a:t>
                      </a:r>
                      <a:r>
                        <a:rPr lang="it-IT" sz="1600" spc="15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-­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‐sc</a:t>
                      </a:r>
                      <a:r>
                        <a:rPr lang="it-IT" sz="160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l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ast</a:t>
                      </a: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600" spc="5">
                          <a:latin typeface="Trebuchet MS"/>
                          <a:ea typeface="Trebuchet MS"/>
                          <a:cs typeface="Trebuchet MS"/>
                        </a:rPr>
                        <a:t>co</a:t>
                      </a:r>
                      <a:endParaRPr lang="it-IT" sz="16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6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i="1" dirty="0" smtClean="0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1600" i="1" spc="-15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classe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ha</a:t>
                      </a:r>
                      <a:r>
                        <a:rPr lang="it-IT" sz="1600" i="1" spc="-14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un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piccolo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gruppo</a:t>
                      </a:r>
                      <a:r>
                        <a:rPr lang="it-IT" sz="1600" i="1" spc="-14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compagni</a:t>
                      </a:r>
                      <a:r>
                        <a:rPr lang="it-IT" sz="1600" i="1" spc="-15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che</a:t>
                      </a:r>
                      <a:r>
                        <a:rPr lang="it-IT" sz="1600" i="1" spc="-14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svolge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spontaneamente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funzione</a:t>
                      </a:r>
                      <a:r>
                        <a:rPr lang="it-IT" sz="1600" i="1" spc="-14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600" i="1" spc="-15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supporto</a:t>
                      </a: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rebuchet MS"/>
                          <a:ea typeface="Trebuchet MS"/>
                          <a:cs typeface="Trebuchet MS"/>
                        </a:rPr>
                        <a:t>Relazione con animali domestici</a:t>
                      </a:r>
                      <a:endParaRPr lang="it-IT" sz="16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>
                          <a:latin typeface="Trebuchet MS"/>
                          <a:ea typeface="Trebuchet MS"/>
                          <a:cs typeface="Trebuchet MS"/>
                        </a:rPr>
                        <a:t>Usufruisce di servizi assistenziali o riabilitativi extrascolastici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75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75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Trebuchet MS"/>
                          <a:ea typeface="Trebuchet MS"/>
                          <a:cs typeface="Trebuchet MS"/>
                        </a:rPr>
                        <a:t>Relazione</a:t>
                      </a:r>
                      <a:r>
                        <a:rPr lang="en-US" sz="160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dirty="0">
                          <a:latin typeface="Trebuchet MS"/>
                          <a:ea typeface="Trebuchet MS"/>
                          <a:cs typeface="Trebuchet MS"/>
                        </a:rPr>
                        <a:t>con </a:t>
                      </a:r>
                      <a:r>
                        <a:rPr lang="en-US" sz="1600" dirty="0" err="1">
                          <a:latin typeface="Trebuchet MS"/>
                          <a:ea typeface="Trebuchet MS"/>
                          <a:cs typeface="Trebuchet MS"/>
                        </a:rPr>
                        <a:t>gli</a:t>
                      </a:r>
                      <a:r>
                        <a:rPr lang="en-US" sz="16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600" dirty="0" err="1">
                          <a:latin typeface="Trebuchet MS"/>
                          <a:ea typeface="Trebuchet MS"/>
                          <a:cs typeface="Trebuchet MS"/>
                        </a:rPr>
                        <a:t>insegnanti</a:t>
                      </a: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it-IT" sz="1600" i="1">
                          <a:latin typeface="Trebuchet MS"/>
                          <a:ea typeface="Trebuchet MS"/>
                          <a:cs typeface="Trebuchet MS"/>
                        </a:rPr>
                        <a:t>Qualità della relazione con AEC</a:t>
                      </a:r>
                      <a:endParaRPr lang="it-IT" sz="16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600" i="1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600" i="1" dirty="0" smtClean="0">
                          <a:latin typeface="Trebuchet MS"/>
                          <a:ea typeface="Trebuchet MS"/>
                          <a:cs typeface="Trebuchet MS"/>
                        </a:rPr>
                        <a:t>Qualità </a:t>
                      </a:r>
                      <a:r>
                        <a:rPr lang="it-IT" sz="1600" i="1" dirty="0">
                          <a:latin typeface="Trebuchet MS"/>
                          <a:ea typeface="Trebuchet MS"/>
                          <a:cs typeface="Trebuchet MS"/>
                        </a:rPr>
                        <a:t>della relazione con insegnante di sostegno</a:t>
                      </a: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28662" y="142852"/>
            <a:ext cx="7629524" cy="500067"/>
          </a:xfrm>
        </p:spPr>
        <p:txBody>
          <a:bodyPr>
            <a:normAutofit fontScale="90000"/>
          </a:bodyPr>
          <a:lstStyle/>
          <a:p>
            <a:r>
              <a:rPr lang="it-IT" sz="1800" b="1" dirty="0" smtClean="0"/>
              <a:t>In sintesi:</a:t>
            </a: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572560" cy="614366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40000" lnSpcReduction="20000"/>
          </a:bodyPr>
          <a:lstStyle/>
          <a:p>
            <a:r>
              <a:rPr lang="it-IT" b="1" dirty="0" smtClean="0"/>
              <a:t> </a:t>
            </a:r>
            <a:endParaRPr lang="it-IT" dirty="0" smtClean="0"/>
          </a:p>
          <a:p>
            <a:r>
              <a:rPr lang="it-IT" b="1" dirty="0" smtClean="0"/>
              <a:t> </a:t>
            </a:r>
            <a:endParaRPr lang="it-IT" dirty="0" smtClean="0"/>
          </a:p>
          <a:p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CONDIZIONI FISICHE </a:t>
            </a:r>
            <a:r>
              <a:rPr lang="it-IT" sz="3500" b="1" dirty="0" smtClean="0">
                <a:solidFill>
                  <a:schemeClr val="tx2">
                    <a:lumMod val="75000"/>
                  </a:schemeClr>
                </a:solidFill>
              </a:rPr>
              <a:t>(funzioni corporee e strutture corporee): 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………………………………………………………………………………………………………………………………………………………………………….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</a:t>
            </a:r>
            <a:endParaRPr lang="it-IT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..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</a:t>
            </a:r>
            <a:endParaRPr lang="it-IT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ATTIVITA’ PERSONALI </a:t>
            </a:r>
            <a:r>
              <a:rPr lang="it-IT" sz="3500" b="1" dirty="0" smtClean="0">
                <a:solidFill>
                  <a:schemeClr val="tx2">
                    <a:lumMod val="75000"/>
                  </a:schemeClr>
                </a:solidFill>
              </a:rPr>
              <a:t>(apprendimento, applicazione conoscenze, compiti e richieste, comunicazione, mobilità, cura della persona, interazione personale): </a:t>
            </a:r>
            <a:r>
              <a:rPr lang="it-IT" sz="3500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</a:t>
            </a:r>
            <a:r>
              <a:rPr lang="it-IT" sz="35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PARTECIPAZIONE SOCIALE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…………………….…………………………………………………………………………………………………………………………………………………………….</a:t>
            </a:r>
          </a:p>
          <a:p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 FATTORI CONTESTUALI (</a:t>
            </a:r>
            <a:r>
              <a:rPr lang="it-IT" sz="3500" b="1" dirty="0" smtClean="0">
                <a:solidFill>
                  <a:schemeClr val="tx2">
                    <a:lumMod val="75000"/>
                  </a:schemeClr>
                </a:solidFill>
              </a:rPr>
              <a:t>ambientali e personali):</a:t>
            </a:r>
            <a:r>
              <a:rPr lang="it-IT" sz="3500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</a:t>
            </a:r>
            <a:endParaRPr lang="it-IT" sz="35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</a:p>
          <a:p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..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PUNTI  </a:t>
            </a:r>
            <a:r>
              <a:rPr lang="it-IT" sz="4500" b="1" dirty="0" err="1" smtClean="0">
                <a:solidFill>
                  <a:schemeClr val="tx2">
                    <a:lumMod val="75000"/>
                  </a:schemeClr>
                </a:solidFill>
              </a:rPr>
              <a:t>DI</a:t>
            </a:r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  FORZA: 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</a:t>
            </a:r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...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………….……………………………………………………………………………………………………………………………………………………………………..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PUNTI </a:t>
            </a:r>
            <a:r>
              <a:rPr lang="it-IT" sz="4500" b="1" dirty="0" err="1" smtClean="0">
                <a:solidFill>
                  <a:schemeClr val="tx2">
                    <a:lumMod val="75000"/>
                  </a:schemeClr>
                </a:solidFill>
              </a:rPr>
              <a:t>DI</a:t>
            </a:r>
            <a:r>
              <a:rPr lang="it-IT" sz="4500" b="1" dirty="0" smtClean="0">
                <a:solidFill>
                  <a:schemeClr val="tx2">
                    <a:lumMod val="75000"/>
                  </a:schemeClr>
                </a:solidFill>
              </a:rPr>
              <a:t> DEBOLEZZA: </a:t>
            </a:r>
            <a:r>
              <a:rPr lang="it-IT" b="1" dirty="0" err="1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</a:t>
            </a:r>
            <a:endParaRPr lang="it-IT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it-IT" b="1" dirty="0" smtClean="0">
                <a:solidFill>
                  <a:schemeClr val="tx2">
                    <a:lumMod val="75000"/>
                  </a:schemeClr>
                </a:solidFill>
              </a:rPr>
              <a:t>……………………………………………………………………………………………………………………………………………………………</a:t>
            </a:r>
            <a:r>
              <a:rPr lang="it-IT" dirty="0" smtClean="0"/>
              <a:t>……………</a:t>
            </a:r>
          </a:p>
          <a:p>
            <a:r>
              <a:rPr lang="it-IT" dirty="0" smtClean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857256"/>
          </a:xfrm>
        </p:spPr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4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etici</a:t>
            </a:r>
            <a:b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215370" cy="5572164"/>
          </a:xfrm>
        </p:spPr>
        <p:txBody>
          <a:bodyPr>
            <a:normAutofit fontScale="77500" lnSpcReduction="20000"/>
          </a:bodyPr>
          <a:lstStyle/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Convenzione sui diritti della persona  con disabilità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(Legge n.</a:t>
            </a:r>
            <a:r>
              <a:rPr lang="it-IT" sz="4800" spc="-2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18/2009)</a:t>
            </a:r>
          </a:p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endParaRPr lang="it-IT" sz="4800" spc="-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endParaRPr lang="it-IT" sz="4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25"/>
              </a:spcBef>
            </a:pPr>
            <a:r>
              <a:rPr lang="it-IT" sz="4800" b="1" spc="-5" dirty="0" smtClean="0">
                <a:solidFill>
                  <a:srgbClr val="FF0000"/>
                </a:solidFill>
                <a:latin typeface="Arial"/>
                <a:cs typeface="Arial"/>
              </a:rPr>
              <a:t>Articolo </a:t>
            </a:r>
            <a:r>
              <a:rPr lang="it-IT" sz="4800" b="1" spc="5" dirty="0" smtClean="0">
                <a:solidFill>
                  <a:srgbClr val="FF0000"/>
                </a:solidFill>
                <a:latin typeface="Arial"/>
                <a:cs typeface="Arial"/>
              </a:rPr>
              <a:t>3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- principi</a:t>
            </a:r>
            <a:r>
              <a:rPr lang="it-IT" sz="4800" b="1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generali</a:t>
            </a:r>
            <a:endParaRPr lang="it-IT" sz="4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280670">
              <a:lnSpc>
                <a:spcPct val="100699"/>
              </a:lnSpc>
              <a:spcBef>
                <a:spcPts val="235"/>
              </a:spcBef>
            </a:pP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(h)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rispetto per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lo sviluppo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delle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capacità 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dei bambini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disabilità </a:t>
            </a:r>
            <a:r>
              <a:rPr lang="it-IT" sz="4800" spc="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il rispetto per il  diritto dei bambini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disabilità </a:t>
            </a:r>
            <a:r>
              <a:rPr lang="it-IT" sz="4800" spc="5" dirty="0" smtClean="0">
                <a:solidFill>
                  <a:srgbClr val="FF0000"/>
                </a:solidFill>
                <a:latin typeface="Arial"/>
                <a:cs typeface="Arial"/>
              </a:rPr>
              <a:t>a 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preservare la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propria</a:t>
            </a:r>
            <a:r>
              <a:rPr lang="it-IT" sz="4800" spc="-6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identità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</a:p>
          <a:p>
            <a:pPr marL="617855">
              <a:lnSpc>
                <a:spcPct val="100000"/>
              </a:lnSpc>
              <a:spcBef>
                <a:spcPts val="120"/>
              </a:spcBef>
            </a:pPr>
            <a:endParaRPr lang="it-IT" sz="4800" spc="1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617855">
              <a:lnSpc>
                <a:spcPct val="100000"/>
              </a:lnSpc>
              <a:spcBef>
                <a:spcPts val="120"/>
              </a:spcBef>
            </a:pPr>
            <a:endParaRPr lang="it-IT" sz="48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etici</a:t>
            </a:r>
          </a:p>
          <a:p>
            <a:pPr marL="357505">
              <a:lnSpc>
                <a:spcPct val="100000"/>
              </a:lnSpc>
              <a:spcBef>
                <a:spcPts val="1090"/>
              </a:spcBef>
            </a:pP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Articolo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24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Educazione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07975">
              <a:lnSpc>
                <a:spcPct val="102200"/>
              </a:lnSpc>
              <a:spcBef>
                <a:spcPts val="229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1. </a:t>
            </a:r>
            <a:r>
              <a:rPr lang="it-IT" spc="20" dirty="0" smtClean="0">
                <a:solidFill>
                  <a:srgbClr val="FF0000"/>
                </a:solidFill>
                <a:latin typeface="Arial"/>
                <a:cs typeface="Arial"/>
              </a:rPr>
              <a:t>…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Stati Parti garantiscono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un sistema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istruzione inclusivo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tutti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livelli </a:t>
            </a:r>
            <a:r>
              <a:rPr lang="it-IT" spc="20" dirty="0" smtClean="0">
                <a:solidFill>
                  <a:srgbClr val="FF0000"/>
                </a:solidFill>
                <a:latin typeface="Arial"/>
                <a:cs typeface="Arial"/>
              </a:rPr>
              <a:t>…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finalizzato:</a:t>
            </a:r>
          </a:p>
          <a:p>
            <a:pPr marL="357505" marR="319405">
              <a:lnSpc>
                <a:spcPct val="102200"/>
              </a:lnSpc>
              <a:spcBef>
                <a:spcPts val="229"/>
              </a:spcBef>
              <a:buAutoNum type="alphaLcParenBoth"/>
              <a:tabLst>
                <a:tab pos="531495" algn="l"/>
              </a:tabLst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al pieno sviluppo del potenziale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umano,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senso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dignità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dell’autostima</a:t>
            </a:r>
            <a:r>
              <a:rPr lang="it-IT" spc="-8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15" dirty="0" smtClean="0">
                <a:solidFill>
                  <a:srgbClr val="FF0000"/>
                </a:solidFill>
                <a:latin typeface="Arial"/>
                <a:cs typeface="Arial"/>
              </a:rPr>
              <a:t>…;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250825">
              <a:lnSpc>
                <a:spcPct val="102600"/>
              </a:lnSpc>
              <a:spcBef>
                <a:spcPts val="225"/>
              </a:spcBef>
              <a:buAutoNum type="alphaLcParenBoth"/>
              <a:tabLst>
                <a:tab pos="531495" algn="l"/>
              </a:tabLst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allo sviluppo,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da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parte delle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persone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con  disabilità, della propria personalità, dei  talenti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della creatività, </a:t>
            </a:r>
            <a:r>
              <a:rPr lang="it-IT" spc="15" dirty="0" smtClean="0">
                <a:solidFill>
                  <a:srgbClr val="FF0000"/>
                </a:solidFill>
                <a:latin typeface="Arial"/>
                <a:cs typeface="Arial"/>
              </a:rPr>
              <a:t>come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pure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delle  proprie abilità fisiche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mentali, sino alle</a:t>
            </a:r>
            <a:r>
              <a:rPr lang="it-IT" spc="-6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loro</a:t>
            </a:r>
            <a:endParaRPr lang="it-IT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pedagogici</a:t>
            </a:r>
            <a:r>
              <a:rPr lang="it-IT" dirty="0" smtClean="0">
                <a:latin typeface="Arial Black"/>
                <a:cs typeface="Arial Black"/>
              </a:rPr>
              <a:t/>
            </a:r>
            <a:br>
              <a:rPr lang="it-IT" dirty="0" smtClean="0">
                <a:latin typeface="Arial Black"/>
                <a:cs typeface="Arial Black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57505">
              <a:lnSpc>
                <a:spcPct val="100000"/>
              </a:lnSpc>
              <a:spcBef>
                <a:spcPts val="1085"/>
              </a:spcBef>
            </a:pP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GLOBALITA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’: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tutti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aspetti</a:t>
            </a:r>
            <a:r>
              <a:rPr lang="it-IT" spc="-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della</a:t>
            </a:r>
            <a:r>
              <a:rPr lang="it-IT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persona (cfr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9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aree </a:t>
            </a:r>
            <a:r>
              <a:rPr lang="it-IT" spc="10" dirty="0" err="1" smtClean="0">
                <a:solidFill>
                  <a:srgbClr val="FF0000"/>
                </a:solidFill>
                <a:latin typeface="Arial"/>
                <a:cs typeface="Arial"/>
              </a:rPr>
              <a:t>A&amp;P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lang="it-IT" spc="-7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ICF)</a:t>
            </a:r>
          </a:p>
          <a:p>
            <a:pPr marL="357505">
              <a:lnSpc>
                <a:spcPct val="100000"/>
              </a:lnSpc>
              <a:spcBef>
                <a:spcPts val="15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680720">
              <a:lnSpc>
                <a:spcPct val="101499"/>
              </a:lnSpc>
              <a:spcBef>
                <a:spcPts val="260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INCLUSIVITA’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: prospettiva  dell’inclusione nei contesti di</a:t>
            </a:r>
            <a:r>
              <a:rPr lang="it-IT" spc="-11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vita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naturali</a:t>
            </a:r>
          </a:p>
          <a:p>
            <a:pPr marL="357505" marR="680720">
              <a:lnSpc>
                <a:spcPct val="101499"/>
              </a:lnSpc>
              <a:spcBef>
                <a:spcPts val="260"/>
              </a:spcBef>
              <a:buNone/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50520">
              <a:lnSpc>
                <a:spcPct val="101699"/>
              </a:lnSpc>
              <a:spcBef>
                <a:spcPts val="254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CORRESPONSABILITA’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: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“integrare” i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soggetti in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campo,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costruire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alleanze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strategiche tra scuola, famiglia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comunità</a:t>
            </a:r>
            <a:r>
              <a:rPr lang="it-IT" spc="-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locale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spc="150" dirty="0" smtClean="0">
                <a:latin typeface="+mn-lt"/>
              </a:rPr>
              <a:t>IL </a:t>
            </a:r>
            <a:r>
              <a:rPr lang="it-IT" sz="1800" spc="220" dirty="0" smtClean="0">
                <a:latin typeface="+mn-lt"/>
              </a:rPr>
              <a:t>PROFILO </a:t>
            </a:r>
            <a:r>
              <a:rPr lang="it-IT" sz="1800" spc="280" dirty="0" err="1" smtClean="0">
                <a:latin typeface="+mn-lt"/>
              </a:rPr>
              <a:t>DI</a:t>
            </a:r>
            <a:r>
              <a:rPr lang="it-IT" sz="1800" spc="280" dirty="0" smtClean="0">
                <a:latin typeface="+mn-lt"/>
              </a:rPr>
              <a:t> </a:t>
            </a:r>
            <a:r>
              <a:rPr lang="it-IT" sz="1800" spc="325" dirty="0" smtClean="0">
                <a:latin typeface="+mn-lt"/>
              </a:rPr>
              <a:t>FUNZIONAMENTO </a:t>
            </a:r>
            <a:r>
              <a:rPr lang="it-IT" sz="1800" spc="170" dirty="0" smtClean="0">
                <a:latin typeface="+mn-lt"/>
              </a:rPr>
              <a:t>È </a:t>
            </a:r>
            <a:r>
              <a:rPr lang="it-IT" sz="1800" spc="215" dirty="0" smtClean="0">
                <a:latin typeface="+mn-lt"/>
              </a:rPr>
              <a:t>REDATTO </a:t>
            </a:r>
            <a:r>
              <a:rPr lang="it-IT" sz="1800" spc="210" dirty="0" smtClean="0">
                <a:latin typeface="+mn-lt"/>
              </a:rPr>
              <a:t>DALL’UNITÀ  </a:t>
            </a:r>
            <a:r>
              <a:rPr lang="it-IT" sz="1800" spc="280" dirty="0" err="1" smtClean="0">
                <a:latin typeface="+mn-lt"/>
              </a:rPr>
              <a:t>DI</a:t>
            </a:r>
            <a:r>
              <a:rPr lang="it-IT" sz="1800" spc="-459" dirty="0" smtClean="0">
                <a:latin typeface="+mn-lt"/>
              </a:rPr>
              <a:t> </a:t>
            </a:r>
            <a:r>
              <a:rPr lang="it-IT" sz="1800" spc="265" dirty="0" smtClean="0">
                <a:latin typeface="+mn-lt"/>
              </a:rPr>
              <a:t>VALUTAZIONE</a:t>
            </a:r>
            <a:r>
              <a:rPr lang="it-IT" sz="1800" spc="-95" dirty="0" smtClean="0">
                <a:latin typeface="+mn-lt"/>
              </a:rPr>
              <a:t> </a:t>
            </a:r>
            <a:r>
              <a:rPr lang="it-IT" sz="1800" spc="235" dirty="0" smtClean="0">
                <a:latin typeface="+mn-lt"/>
              </a:rPr>
              <a:t>MULTIDISCIPLINARE</a:t>
            </a:r>
            <a:r>
              <a:rPr lang="it-IT" sz="1800" spc="-100" dirty="0" smtClean="0">
                <a:latin typeface="+mn-lt"/>
              </a:rPr>
              <a:t> </a:t>
            </a:r>
            <a:r>
              <a:rPr lang="it-IT" sz="1800" spc="305" dirty="0" smtClean="0">
                <a:latin typeface="+mn-lt"/>
              </a:rPr>
              <a:t>COMPOSTA</a:t>
            </a:r>
            <a:r>
              <a:rPr lang="it-IT" sz="1800" spc="-80" dirty="0" smtClean="0">
                <a:latin typeface="+mn-lt"/>
              </a:rPr>
              <a:t> </a:t>
            </a:r>
            <a:r>
              <a:rPr lang="it-IT" sz="1800" spc="130" dirty="0" smtClean="0">
                <a:latin typeface="+mn-lt"/>
              </a:rPr>
              <a:t>DA: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it-IT" dirty="0"/>
              <a:t>U</a:t>
            </a:r>
            <a:r>
              <a:rPr lang="it-IT" dirty="0" smtClean="0"/>
              <a:t>n medico specialista o un esperto della condizione di salute  della persona;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dirty="0" smtClean="0"/>
          </a:p>
          <a:p>
            <a:pPr marL="12700">
              <a:lnSpc>
                <a:spcPct val="100000"/>
              </a:lnSpc>
            </a:pPr>
            <a:r>
              <a:rPr lang="it-IT" dirty="0" smtClean="0"/>
              <a:t>uno specialista in neuropsichiatria infantile;</a:t>
            </a:r>
          </a:p>
          <a:p>
            <a:pPr marL="12700">
              <a:lnSpc>
                <a:spcPct val="100000"/>
              </a:lnSpc>
            </a:pPr>
            <a:endParaRPr lang="it-IT" dirty="0" smtClean="0"/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dirty="0" smtClean="0"/>
              <a:t>un terapista della riabilitazione;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dirty="0" smtClean="0"/>
          </a:p>
          <a:p>
            <a:pPr marL="12700" marR="5080">
              <a:lnSpc>
                <a:spcPct val="120000"/>
              </a:lnSpc>
              <a:tabLst>
                <a:tab pos="585470" algn="l"/>
                <a:tab pos="2123440" algn="l"/>
                <a:tab pos="3307715" algn="l"/>
                <a:tab pos="3711575" algn="l"/>
                <a:tab pos="4284980" algn="l"/>
              </a:tabLst>
            </a:pPr>
            <a:r>
              <a:rPr lang="it-IT" dirty="0" smtClean="0"/>
              <a:t>un assistente	sociale o	un	rappresentante dell’ente locale di </a:t>
            </a:r>
          </a:p>
          <a:p>
            <a:pPr marL="12700" marR="5080">
              <a:lnSpc>
                <a:spcPct val="120000"/>
              </a:lnSpc>
              <a:buNone/>
              <a:tabLst>
                <a:tab pos="585470" algn="l"/>
                <a:tab pos="2123440" algn="l"/>
                <a:tab pos="3307715" algn="l"/>
                <a:tab pos="3711575" algn="l"/>
                <a:tab pos="4284980" algn="l"/>
              </a:tabLst>
            </a:pPr>
            <a:r>
              <a:rPr lang="it-IT" dirty="0" smtClean="0"/>
              <a:t>     competenza che ha in carico il soggetto,  con la collaborazione dei  genitori dell’alunno/a  con disabilità, nonché con la partecipazione di un  rappresentante dell’amministrazione scolastica, individuato  preferibilmente tra i docenti della scuola frequentata</a:t>
            </a:r>
          </a:p>
          <a:p>
            <a:pPr marL="12700">
              <a:lnSpc>
                <a:spcPct val="100000"/>
              </a:lnSpc>
            </a:pPr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4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4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operativi</a:t>
            </a:r>
            <a:r>
              <a:rPr lang="it-IT" sz="2400" dirty="0" smtClean="0">
                <a:latin typeface="Arial Black"/>
                <a:cs typeface="Arial Black"/>
              </a:rPr>
              <a:t/>
            </a:r>
            <a:br>
              <a:rPr lang="it-IT" sz="2400" dirty="0" smtClean="0"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7650">
              <a:lnSpc>
                <a:spcPct val="100000"/>
              </a:lnSpc>
              <a:spcBef>
                <a:spcPts val="1085"/>
              </a:spcBef>
            </a:pP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PIANI </a:t>
            </a:r>
            <a:r>
              <a:rPr lang="it-IT" b="1" spc="5" dirty="0" err="1" smtClean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 INTERVENTO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91490" indent="-109855">
              <a:lnSpc>
                <a:spcPct val="102000"/>
              </a:lnSpc>
              <a:spcBef>
                <a:spcPts val="240"/>
              </a:spcBef>
            </a:pP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Quando un </a:t>
            </a:r>
            <a:r>
              <a:rPr lang="it-IT" i="1" spc="10" dirty="0" smtClean="0">
                <a:solidFill>
                  <a:srgbClr val="FF0000"/>
                </a:solidFill>
                <a:latin typeface="Arial"/>
                <a:cs typeface="Arial"/>
              </a:rPr>
              <a:t>PEI è </a:t>
            </a: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ben fatto?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(criteri</a:t>
            </a:r>
            <a:r>
              <a:rPr lang="it-IT" spc="-6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 qualità):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1728470">
              <a:lnSpc>
                <a:spcPct val="122000"/>
              </a:lnSpc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apprendi</a:t>
            </a:r>
            <a:r>
              <a:rPr lang="it-IT" spc="25" dirty="0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enti</a:t>
            </a:r>
          </a:p>
          <a:p>
            <a:pPr marL="357505" marR="1728470">
              <a:lnSpc>
                <a:spcPct val="122000"/>
              </a:lnSpc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relazioni</a:t>
            </a:r>
          </a:p>
          <a:p>
            <a:pPr marL="357505" marR="1728470">
              <a:lnSpc>
                <a:spcPct val="122000"/>
              </a:lnSpc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identità</a:t>
            </a:r>
          </a:p>
          <a:p>
            <a:pPr marL="357505">
              <a:lnSpc>
                <a:spcPct val="100000"/>
              </a:lnSpc>
              <a:spcBef>
                <a:spcPts val="275"/>
              </a:spcBef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integrazione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scuola-extrascuola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0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0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operativi</a:t>
            </a:r>
            <a:r>
              <a:rPr lang="it-IT" sz="2000" dirty="0" smtClean="0">
                <a:latin typeface="Arial Black"/>
                <a:cs typeface="Arial Black"/>
              </a:rPr>
              <a:t/>
            </a:r>
            <a:br>
              <a:rPr lang="it-IT" sz="2000" dirty="0" smtClean="0">
                <a:latin typeface="Arial Black"/>
                <a:cs typeface="Arial Black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8285">
              <a:lnSpc>
                <a:spcPct val="100000"/>
              </a:lnSpc>
              <a:spcBef>
                <a:spcPts val="1085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INDIVIDUAZIONE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DELLE</a:t>
            </a:r>
            <a:r>
              <a:rPr lang="it-IT" b="1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PRIORITA’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60"/>
              </a:spcBef>
            </a:pP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Quando un </a:t>
            </a:r>
            <a:r>
              <a:rPr lang="it-IT" i="1" spc="10" dirty="0" smtClean="0">
                <a:solidFill>
                  <a:srgbClr val="FF0000"/>
                </a:solidFill>
                <a:latin typeface="Arial"/>
                <a:cs typeface="Arial"/>
              </a:rPr>
              <a:t>PEI è</a:t>
            </a:r>
            <a:r>
              <a:rPr lang="it-IT" i="1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significativo?</a:t>
            </a:r>
          </a:p>
          <a:p>
            <a:pPr marL="248285">
              <a:lnSpc>
                <a:spcPct val="100000"/>
              </a:lnSpc>
              <a:spcBef>
                <a:spcPts val="26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60"/>
              </a:spcBef>
              <a:buNone/>
            </a:pPr>
            <a:endParaRPr lang="it-IT" sz="3600" dirty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sz="3600" dirty="0"/>
              <a:t>ICF offre due criteri:  </a:t>
            </a:r>
            <a:endParaRPr lang="it-IT" sz="3600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  <a:buNone/>
            </a:pPr>
            <a:endParaRPr lang="it-IT" sz="3600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  <a:buNone/>
            </a:pPr>
            <a:endParaRPr lang="it-IT" sz="3600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sz="3600" b="1" dirty="0" smtClean="0"/>
              <a:t>quando </a:t>
            </a:r>
            <a:r>
              <a:rPr lang="it-IT" sz="3600" b="1" dirty="0"/>
              <a:t>migliora </a:t>
            </a:r>
            <a:r>
              <a:rPr lang="it-IT" sz="3600" b="1" dirty="0" smtClean="0"/>
              <a:t>l’attività</a:t>
            </a:r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endParaRPr lang="it-IT" sz="3600" dirty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endParaRPr lang="it-IT" sz="3600" b="1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sz="3600" b="1" dirty="0" smtClean="0"/>
              <a:t>quanto </a:t>
            </a:r>
            <a:r>
              <a:rPr lang="it-IT" sz="3600" b="1" dirty="0"/>
              <a:t>sostiene la partecipazione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01040">
              <a:lnSpc>
                <a:spcPct val="100000"/>
              </a:lnSpc>
              <a:spcBef>
                <a:spcPts val="125"/>
              </a:spcBef>
            </a:pPr>
            <a:r>
              <a:rPr lang="it-IT" sz="3600" spc="15" dirty="0" smtClean="0">
                <a:solidFill>
                  <a:srgbClr val="FFCC00"/>
                </a:solidFill>
                <a:latin typeface="Arial Black"/>
                <a:cs typeface="Arial Black"/>
              </a:rPr>
              <a:t/>
            </a:r>
            <a:br>
              <a:rPr lang="it-IT" sz="3600" spc="15" dirty="0" smtClean="0">
                <a:solidFill>
                  <a:srgbClr val="FFCC00"/>
                </a:solidFill>
                <a:latin typeface="Arial Black"/>
                <a:cs typeface="Arial Black"/>
              </a:rPr>
            </a:br>
            <a:r>
              <a:rPr lang="it-IT" sz="3600" spc="15" dirty="0">
                <a:solidFill>
                  <a:srgbClr val="FFCC00"/>
                </a:solidFill>
                <a:latin typeface="Arial Black"/>
                <a:cs typeface="Arial Black"/>
              </a:rPr>
              <a:t/>
            </a:r>
            <a:br>
              <a:rPr lang="it-IT" sz="3600" spc="15" dirty="0">
                <a:solidFill>
                  <a:srgbClr val="FFCC00"/>
                </a:solidFill>
                <a:latin typeface="Arial Black"/>
                <a:cs typeface="Arial Black"/>
              </a:rPr>
            </a:br>
            <a:r>
              <a:rPr lang="it-IT" sz="36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Funzionamento</a:t>
            </a:r>
            <a:r>
              <a:rPr lang="it-IT" sz="3600" spc="-4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36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e</a:t>
            </a:r>
            <a:r>
              <a:rPr lang="it-IT" sz="3600" dirty="0" smtClean="0">
                <a:solidFill>
                  <a:srgbClr val="FF0000"/>
                </a:solidFill>
                <a:latin typeface="Arial Black"/>
                <a:cs typeface="Arial Black"/>
              </a:rPr>
              <a:t/>
            </a:r>
            <a:br>
              <a:rPr lang="it-IT" sz="3600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r>
              <a:rPr lang="it-IT" sz="36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Partecipazione</a:t>
            </a:r>
            <a:r>
              <a:rPr lang="it-IT" sz="3600" dirty="0" smtClean="0">
                <a:latin typeface="Arial Black"/>
                <a:cs typeface="Arial Black"/>
              </a:rPr>
              <a:t/>
            </a:r>
            <a:br>
              <a:rPr lang="it-IT" sz="3600" dirty="0" smtClean="0">
                <a:latin typeface="Arial Black"/>
                <a:cs typeface="Arial Black"/>
              </a:rPr>
            </a:br>
            <a:r>
              <a:rPr lang="it-IT" sz="2000" spc="5" dirty="0" smtClean="0">
                <a:solidFill>
                  <a:srgbClr val="FFFFFF"/>
                </a:solidFill>
                <a:latin typeface="Arial"/>
                <a:cs typeface="Arial"/>
              </a:rPr>
              <a:t>La “chiave”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/>
          </a:bodyPr>
          <a:lstStyle/>
          <a:p>
            <a:pPr marL="357505" marR="410845">
              <a:lnSpc>
                <a:spcPct val="101499"/>
              </a:lnSpc>
              <a:spcBef>
                <a:spcPts val="1225"/>
              </a:spcBef>
              <a:buNone/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La “chiave” del </a:t>
            </a:r>
            <a:r>
              <a:rPr lang="it-IT" sz="2000" spc="5" dirty="0" err="1" smtClean="0">
                <a:solidFill>
                  <a:srgbClr val="FFFFFF"/>
                </a:solidFill>
                <a:latin typeface="Arial"/>
                <a:cs typeface="Arial"/>
              </a:rPr>
              <a:t>funzionamento</a:t>
            </a:r>
            <a:r>
              <a:rPr lang="it-IT" sz="2000" b="1" spc="10" dirty="0" err="1" smtClean="0">
                <a:solidFill>
                  <a:srgbClr val="FF0000"/>
                </a:solidFill>
                <a:latin typeface="Arial"/>
                <a:cs typeface="Arial"/>
              </a:rPr>
              <a:t>funzionamento</a:t>
            </a:r>
            <a:r>
              <a:rPr lang="it-IT" sz="2000" b="1" spc="10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secondo ICF permette di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identificare i 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bisogni della</a:t>
            </a:r>
            <a:r>
              <a:rPr lang="it-IT" sz="2000" spc="-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persona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contrario della 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disabilità: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più una persona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“</a:t>
            </a:r>
            <a:r>
              <a:rPr lang="it-IT" sz="2000" i="1" dirty="0" smtClean="0">
                <a:solidFill>
                  <a:srgbClr val="FF0000"/>
                </a:solidFill>
                <a:latin typeface="Arial"/>
                <a:cs typeface="Arial"/>
              </a:rPr>
              <a:t>funziona” 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meno è</a:t>
            </a:r>
            <a:r>
              <a:rPr lang="it-IT" sz="2000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disabile</a:t>
            </a: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sz="2000" spc="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16865">
              <a:lnSpc>
                <a:spcPct val="112000"/>
              </a:lnSpc>
              <a:spcBef>
                <a:spcPts val="730"/>
              </a:spcBef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più l’ottica del 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aperta  sulle diverse aree di vita della</a:t>
            </a:r>
            <a:r>
              <a:rPr lang="it-IT" sz="2000" spc="-1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persona,  più i suoi bisogni possono essere  soddisfatti (visione olistica,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integrale 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della persona): </a:t>
            </a:r>
          </a:p>
          <a:p>
            <a:pPr marL="357505" marR="316865">
              <a:lnSpc>
                <a:spcPct val="112000"/>
              </a:lnSpc>
              <a:spcBef>
                <a:spcPts val="730"/>
              </a:spcBef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PEI </a:t>
            </a:r>
            <a:r>
              <a:rPr lang="it-IT" sz="2000" spc="15" dirty="0" smtClean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lang="it-IT" sz="2000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Progetto di</a:t>
            </a:r>
            <a:r>
              <a:rPr lang="it-IT" sz="2000" spc="-7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Vita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sz="2000" spc="5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ICF: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9 aree 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di</a:t>
            </a:r>
            <a:r>
              <a:rPr lang="it-IT" sz="2400" spc="-3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vita</a:t>
            </a:r>
            <a:r>
              <a:rPr lang="it-IT" sz="2400" dirty="0" smtClean="0">
                <a:latin typeface="Arial Black"/>
                <a:cs typeface="Arial Black"/>
              </a:rPr>
              <a:t/>
            </a:r>
            <a:br>
              <a:rPr lang="it-IT" sz="2400" dirty="0" smtClean="0"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marL="357505" indent="-109855">
              <a:lnSpc>
                <a:spcPct val="100000"/>
              </a:lnSpc>
              <a:spcBef>
                <a:spcPts val="75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Apprendimento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applicazione della</a:t>
            </a:r>
            <a:r>
              <a:rPr lang="it-IT" sz="2000" spc="9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conoscenza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Compiti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richieste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carattere</a:t>
            </a:r>
            <a:r>
              <a:rPr lang="it-IT" sz="2000" spc="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generale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2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Comunicazione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Mobilità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40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Cura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della propria</a:t>
            </a:r>
            <a:r>
              <a:rPr lang="it-IT" sz="2000" spc="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persona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2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Vita</a:t>
            </a:r>
            <a:r>
              <a:rPr lang="it-IT" sz="2000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domestica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Interazioni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relazioni</a:t>
            </a:r>
            <a:r>
              <a:rPr lang="it-IT" sz="2000" spc="5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interpersonali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2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Principali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aree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della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vita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(istruzione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it-IT" sz="2000" spc="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lavoro)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Vita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di comunità,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sociale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it-IT" sz="2000" spc="3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civica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  Partecip</a:t>
            </a:r>
            <a:r>
              <a:rPr lang="it-IT" sz="20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a</a:t>
            </a:r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zio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ne</a:t>
            </a:r>
            <a:r>
              <a:rPr lang="it-IT" sz="2000" dirty="0" smtClean="0">
                <a:latin typeface="Arial Black"/>
                <a:cs typeface="Arial Black"/>
              </a:rPr>
              <a:t/>
            </a:r>
            <a:br>
              <a:rPr lang="it-IT" sz="2000" dirty="0" smtClean="0">
                <a:latin typeface="Arial Black"/>
                <a:cs typeface="Arial Black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505" marR="338455">
              <a:lnSpc>
                <a:spcPct val="112000"/>
              </a:lnSpc>
              <a:spcBef>
                <a:spcPts val="925"/>
              </a:spcBef>
            </a:pPr>
            <a:r>
              <a:rPr lang="it-IT" spc="5" dirty="0" smtClean="0">
                <a:solidFill>
                  <a:srgbClr val="FFFFFF"/>
                </a:solidFill>
                <a:latin typeface="Arial"/>
                <a:cs typeface="Arial"/>
              </a:rPr>
              <a:t>ICF indica </a:t>
            </a:r>
            <a:r>
              <a:rPr lang="it-IT" spc="10" dirty="0" smtClean="0">
                <a:solidFill>
                  <a:srgbClr val="FFFFFF"/>
                </a:solidFill>
                <a:latin typeface="Arial"/>
                <a:cs typeface="Arial"/>
              </a:rPr>
              <a:t>come </a:t>
            </a:r>
            <a:r>
              <a:rPr lang="it-IT" spc="5" dirty="0" smtClean="0">
                <a:solidFill>
                  <a:srgbClr val="FFFFFF"/>
                </a:solidFill>
                <a:latin typeface="Arial"/>
                <a:cs typeface="Arial"/>
              </a:rPr>
              <a:t>“positiva” </a:t>
            </a:r>
            <a:r>
              <a:rPr lang="it-IT" dirty="0" smtClean="0">
                <a:solidFill>
                  <a:srgbClr val="FFFFFF"/>
                </a:solidFill>
                <a:latin typeface="Arial"/>
                <a:cs typeface="Arial"/>
              </a:rPr>
              <a:t>la 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partecipazione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nel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proprio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contesto di  vita, pertanto</a:t>
            </a:r>
            <a:r>
              <a:rPr lang="it-IT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...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09245">
              <a:lnSpc>
                <a:spcPct val="112000"/>
              </a:lnSpc>
              <a:spcBef>
                <a:spcPts val="250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più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l’alunno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disabilità partecipa,  gode delle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stesse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opportunità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degli</a:t>
            </a:r>
            <a:r>
              <a:rPr lang="it-IT" spc="-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altri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(cfr. Convenzione ONU),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meno è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disabile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spc="65" dirty="0" smtClean="0"/>
              <a:t>PIANO</a:t>
            </a:r>
            <a:r>
              <a:rPr lang="it-IT" sz="3200" spc="-250" dirty="0" smtClean="0"/>
              <a:t> </a:t>
            </a:r>
            <a:r>
              <a:rPr lang="it-IT" sz="3200" spc="-5" dirty="0" smtClean="0"/>
              <a:t>EDUCATIVO</a:t>
            </a:r>
            <a:r>
              <a:rPr lang="it-IT" sz="3200" spc="-240" dirty="0" smtClean="0"/>
              <a:t> </a:t>
            </a:r>
            <a:r>
              <a:rPr lang="it-IT" sz="3200" spc="30" dirty="0" smtClean="0"/>
              <a:t>INDIVIDUALIZZATO</a:t>
            </a:r>
            <a:r>
              <a:rPr lang="it-IT" sz="3200" spc="-229" dirty="0" smtClean="0"/>
              <a:t> </a:t>
            </a:r>
            <a:r>
              <a:rPr lang="it-IT" sz="3200" spc="-70" dirty="0" smtClean="0"/>
              <a:t>(PEI)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454657"/>
          </a:xfrm>
        </p:spPr>
        <p:txBody>
          <a:bodyPr>
            <a:normAutofit fontScale="70000" lnSpcReduction="20000"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b="1" dirty="0" smtClean="0"/>
              <a:t>E’  il documento nel quale vengono elaborate: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b="1" dirty="0" smtClean="0"/>
          </a:p>
          <a:p>
            <a:pPr marL="1697989">
              <a:lnSpc>
                <a:spcPct val="100000"/>
              </a:lnSpc>
            </a:pPr>
            <a:r>
              <a:rPr lang="it-IT" b="1" dirty="0" smtClean="0"/>
              <a:t>le metodologie </a:t>
            </a:r>
            <a:r>
              <a:rPr lang="it-IT" b="1" dirty="0" err="1" smtClean="0"/>
              <a:t>didattico-educative</a:t>
            </a:r>
            <a:endParaRPr lang="it-IT" b="1" dirty="0" smtClean="0"/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 marL="1697989" marR="1548765">
              <a:lnSpc>
                <a:spcPct val="100000"/>
              </a:lnSpc>
              <a:spcBef>
                <a:spcPts val="1505"/>
              </a:spcBef>
            </a:pPr>
            <a:r>
              <a:rPr lang="it-IT" b="1" dirty="0" smtClean="0"/>
              <a:t>le soluzioni operative individuate nel processo    di  insegnamento apprendimento</a:t>
            </a:r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b="1" dirty="0" smtClean="0"/>
          </a:p>
          <a:p>
            <a:pPr marL="1697989">
              <a:lnSpc>
                <a:spcPct val="100000"/>
              </a:lnSpc>
            </a:pPr>
            <a:r>
              <a:rPr lang="it-IT" b="1" dirty="0" smtClean="0"/>
              <a:t>i materiali e le risorse strumentali e professionali</a:t>
            </a:r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>
              <a:lnSpc>
                <a:spcPct val="100000"/>
              </a:lnSpc>
            </a:pPr>
            <a:endParaRPr lang="it-IT" b="1" dirty="0" smtClean="0"/>
          </a:p>
          <a:p>
            <a:pPr marL="509270" marR="5080" algn="just">
              <a:lnSpc>
                <a:spcPct val="120000"/>
              </a:lnSpc>
              <a:spcBef>
                <a:spcPts val="5"/>
              </a:spcBef>
            </a:pPr>
            <a:r>
              <a:rPr lang="it-IT" b="1" dirty="0"/>
              <a:t>R</a:t>
            </a:r>
            <a:r>
              <a:rPr lang="it-IT" b="1" dirty="0" smtClean="0"/>
              <a:t>ispetto agli obiettivi individuati nel pdf, coinvolge il maggior  numero possibile di soggetti per garantire la completezza della  programmazione educativa ed è sottoposto a verifica in sede di  valutazione</a:t>
            </a: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dirty="0" smtClean="0"/>
              <a:t>IL	PEI: COME SI COSTRUISCE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 marL="12700" marR="6350" algn="just">
              <a:lnSpc>
                <a:spcPct val="100000"/>
              </a:lnSpc>
              <a:spcBef>
                <a:spcPts val="105"/>
              </a:spcBef>
            </a:pPr>
            <a:r>
              <a:rPr lang="it-IT" dirty="0"/>
              <a:t>A</a:t>
            </a:r>
            <a:r>
              <a:rPr lang="it-IT" dirty="0" smtClean="0"/>
              <a:t> partire dalle indicazioni contenute nel pdf, in particolare con quanto  concordato nella sezione progetto multidisciplinare, si dovranno  indicare:</a:t>
            </a:r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556895" marR="178435">
              <a:lnSpc>
                <a:spcPct val="100000"/>
              </a:lnSpc>
            </a:pPr>
            <a:r>
              <a:rPr lang="it-IT" b="1" dirty="0" smtClean="0"/>
              <a:t>gli obiettivi nelle otto aree dell’</a:t>
            </a:r>
            <a:r>
              <a:rPr lang="it-IT" b="1" dirty="0" err="1" smtClean="0"/>
              <a:t>icf</a:t>
            </a:r>
            <a:r>
              <a:rPr lang="it-IT" b="1" dirty="0" smtClean="0"/>
              <a:t> </a:t>
            </a:r>
            <a:r>
              <a:rPr lang="it-IT" dirty="0" smtClean="0"/>
              <a:t>che descrivono l’attività e la  partecipazione</a:t>
            </a:r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dirty="0" smtClean="0"/>
          </a:p>
          <a:p>
            <a:pPr marL="556895" marR="883285">
              <a:lnSpc>
                <a:spcPct val="100000"/>
              </a:lnSpc>
            </a:pPr>
            <a:r>
              <a:rPr lang="it-IT" dirty="0" smtClean="0"/>
              <a:t>le attività previste e i fattori ambientali che faciliteranno il  percorso</a:t>
            </a:r>
          </a:p>
          <a:p>
            <a:pPr>
              <a:lnSpc>
                <a:spcPct val="100000"/>
              </a:lnSpc>
            </a:pPr>
            <a:endParaRPr lang="it-IT" dirty="0" smtClean="0"/>
          </a:p>
          <a:p>
            <a:pPr marL="556895" marR="5080">
              <a:lnSpc>
                <a:spcPct val="120000"/>
              </a:lnSpc>
              <a:spcBef>
                <a:spcPts val="1395"/>
              </a:spcBef>
              <a:tabLst>
                <a:tab pos="5778500" algn="l"/>
              </a:tabLst>
            </a:pPr>
            <a:r>
              <a:rPr lang="it-IT" b="1" dirty="0" smtClean="0"/>
              <a:t>la declinazione degli obiettivi in termini operativi e non generali  </a:t>
            </a:r>
            <a:r>
              <a:rPr lang="it-IT" dirty="0" smtClean="0"/>
              <a:t>per facilitare la valutazione del loro raggiungimento.</a:t>
            </a: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62480" marR="5080" indent="-1137285">
              <a:lnSpc>
                <a:spcPct val="100000"/>
              </a:lnSpc>
              <a:spcBef>
                <a:spcPts val="100"/>
              </a:spcBef>
            </a:pPr>
            <a:r>
              <a:rPr sz="2400" b="1" spc="-155" dirty="0"/>
              <a:t>Dodici </a:t>
            </a:r>
            <a:r>
              <a:rPr sz="2400" b="1" spc="-215" dirty="0"/>
              <a:t>criteri </a:t>
            </a:r>
            <a:r>
              <a:rPr sz="2400" b="1" spc="-155" dirty="0"/>
              <a:t>guida </a:t>
            </a:r>
            <a:r>
              <a:rPr sz="2400" b="1" spc="-165" dirty="0"/>
              <a:t>per</a:t>
            </a:r>
            <a:r>
              <a:rPr sz="2400" b="1" spc="-745" dirty="0"/>
              <a:t> </a:t>
            </a:r>
            <a:r>
              <a:rPr sz="2400" b="1" spc="-235" dirty="0"/>
              <a:t>la  </a:t>
            </a:r>
            <a:r>
              <a:rPr sz="2400" b="1" spc="-175" dirty="0"/>
              <a:t>progettazione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47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57159" y="785794"/>
            <a:ext cx="8429684" cy="5414687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622300" marR="5080" indent="-609600">
              <a:lnSpc>
                <a:spcPct val="80000"/>
              </a:lnSpc>
              <a:spcBef>
                <a:spcPts val="775"/>
              </a:spcBef>
              <a:buClr>
                <a:srgbClr val="FEFFFF"/>
              </a:buClr>
              <a:tabLst>
                <a:tab pos="621665" algn="l"/>
                <a:tab pos="622300" algn="l"/>
              </a:tabLst>
            </a:pPr>
            <a:r>
              <a:rPr lang="it-IT" sz="2400" spc="-165" dirty="0" smtClean="0">
                <a:solidFill>
                  <a:srgbClr val="FF0000"/>
                </a:solidFill>
                <a:latin typeface="Trebuchet MS"/>
                <a:cs typeface="Trebuchet MS"/>
              </a:rPr>
              <a:t>1.</a:t>
            </a:r>
            <a:r>
              <a:rPr sz="2400" smtClean="0"/>
              <a:t>PEI</a:t>
            </a:r>
            <a:r>
              <a:rPr sz="2400" dirty="0"/>
              <a:t>, contesto e stile relazionale appropriato </a:t>
            </a:r>
            <a:r>
              <a:rPr sz="2400"/>
              <a:t>all’età  </a:t>
            </a:r>
            <a:r>
              <a:rPr sz="2400" smtClean="0"/>
              <a:t>cronologica</a:t>
            </a:r>
            <a:endParaRPr lang="it-IT" sz="2400" dirty="0" smtClean="0"/>
          </a:p>
          <a:p>
            <a:pPr marL="622300" marR="5080" indent="-609600">
              <a:lnSpc>
                <a:spcPct val="80000"/>
              </a:lnSpc>
              <a:spcBef>
                <a:spcPts val="775"/>
              </a:spcBef>
              <a:buClr>
                <a:srgbClr val="FEFFFF"/>
              </a:buClr>
              <a:buAutoNum type="arabicPeriod"/>
              <a:tabLst>
                <a:tab pos="621665" algn="l"/>
                <a:tab pos="622300" algn="l"/>
              </a:tabLst>
            </a:pPr>
            <a:endParaRPr sz="2400"/>
          </a:p>
          <a:p>
            <a:pPr marL="622300" indent="-609600">
              <a:lnSpc>
                <a:spcPts val="3354"/>
              </a:lnSpc>
              <a:spcBef>
                <a:spcPts val="5"/>
              </a:spcBef>
              <a:buClr>
                <a:srgbClr val="FEFFFF"/>
              </a:buClr>
              <a:tabLst>
                <a:tab pos="622300" algn="l"/>
                <a:tab pos="622935" algn="l"/>
              </a:tabLst>
            </a:pPr>
            <a:r>
              <a:rPr lang="it-IT" sz="2400" dirty="0" smtClean="0"/>
              <a:t>2.</a:t>
            </a:r>
            <a:r>
              <a:rPr sz="2400" smtClean="0"/>
              <a:t>Definizione </a:t>
            </a:r>
            <a:r>
              <a:rPr sz="2400" dirty="0"/>
              <a:t>chiara degli obiettivi</a:t>
            </a:r>
            <a:endParaRPr sz="2400"/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it-IT" sz="2400" dirty="0" smtClean="0"/>
              <a:t>A. </a:t>
            </a:r>
            <a:r>
              <a:rPr sz="2400" smtClean="0"/>
              <a:t>Comportamento </a:t>
            </a:r>
            <a:r>
              <a:rPr sz="2400" dirty="0"/>
              <a:t>osservabile</a:t>
            </a:r>
            <a:endParaRPr sz="2400"/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it-IT" sz="2400" dirty="0" smtClean="0"/>
              <a:t>B. </a:t>
            </a:r>
            <a:r>
              <a:rPr sz="2400" smtClean="0"/>
              <a:t>Criterio </a:t>
            </a:r>
            <a:r>
              <a:rPr sz="2400"/>
              <a:t>di </a:t>
            </a:r>
            <a:r>
              <a:rPr sz="2400" smtClean="0"/>
              <a:t>successo</a:t>
            </a:r>
            <a:endParaRPr lang="it-IT" sz="2400" dirty="0" smtClean="0"/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endParaRPr sz="2400"/>
          </a:p>
          <a:p>
            <a:pPr marL="621665" lvl="1" indent="-608965">
              <a:lnSpc>
                <a:spcPct val="100000"/>
              </a:lnSpc>
              <a:buClr>
                <a:srgbClr val="FEFFFF"/>
              </a:buClr>
              <a:tabLst>
                <a:tab pos="621665" algn="l"/>
                <a:tab pos="622300" algn="l"/>
              </a:tabLst>
            </a:pPr>
            <a:r>
              <a:rPr lang="it-IT" sz="2400" dirty="0" smtClean="0"/>
              <a:t>3.</a:t>
            </a:r>
            <a:r>
              <a:rPr sz="2400" smtClean="0"/>
              <a:t>Attività </a:t>
            </a:r>
            <a:r>
              <a:rPr sz="2400" dirty="0"/>
              <a:t>e materiali reali </a:t>
            </a:r>
            <a:r>
              <a:rPr sz="2400"/>
              <a:t>e </a:t>
            </a:r>
            <a:r>
              <a:rPr sz="2400" smtClean="0"/>
              <a:t>funzionali</a:t>
            </a:r>
            <a:endParaRPr lang="it-IT" sz="2400" dirty="0" smtClean="0"/>
          </a:p>
          <a:p>
            <a:pPr marL="621665" lvl="1" indent="-608965">
              <a:lnSpc>
                <a:spcPct val="100000"/>
              </a:lnSpc>
              <a:buClr>
                <a:srgbClr val="FEFFFF"/>
              </a:buClr>
              <a:tabLst>
                <a:tab pos="621665" algn="l"/>
                <a:tab pos="622300" algn="l"/>
              </a:tabLst>
            </a:pPr>
            <a:endParaRPr sz="2400"/>
          </a:p>
          <a:p>
            <a:pPr marL="364490" lvl="1" indent="-35179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65125" algn="l"/>
              </a:tabLst>
            </a:pPr>
            <a:r>
              <a:rPr sz="2400" dirty="0"/>
              <a:t>Uso sistematico delle tecniche di aiuto (</a:t>
            </a:r>
            <a:r>
              <a:rPr sz="2400"/>
              <a:t>prompting</a:t>
            </a:r>
            <a:r>
              <a:rPr sz="2400" smtClean="0"/>
              <a:t>)</a:t>
            </a:r>
            <a:endParaRPr lang="it-IT" sz="2400" dirty="0" smtClean="0"/>
          </a:p>
          <a:p>
            <a:pPr marL="364490" lvl="1" indent="-35179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65125" algn="l"/>
              </a:tabLst>
            </a:pPr>
            <a:endParaRPr sz="2400"/>
          </a:p>
          <a:p>
            <a:pPr marL="364490" lvl="1" indent="-351790">
              <a:lnSpc>
                <a:spcPct val="100000"/>
              </a:lnSpc>
              <a:buAutoNum type="arabicPeriod"/>
              <a:tabLst>
                <a:tab pos="365125" algn="l"/>
              </a:tabLst>
            </a:pPr>
            <a:r>
              <a:rPr sz="2400" dirty="0"/>
              <a:t>Raccolta dei dati e rappresentazione dei progressi</a:t>
            </a:r>
            <a:endParaRPr sz="2400"/>
          </a:p>
          <a:p>
            <a:pPr marL="926465">
              <a:lnSpc>
                <a:spcPct val="100000"/>
              </a:lnSpc>
              <a:spcBef>
                <a:spcPts val="409"/>
              </a:spcBef>
            </a:pPr>
            <a:r>
              <a:rPr sz="2400" dirty="0"/>
              <a:t>‐ Valutazione e analisi </a:t>
            </a:r>
            <a:r>
              <a:rPr sz="2400"/>
              <a:t>del </a:t>
            </a:r>
            <a:r>
              <a:rPr sz="2400" smtClean="0"/>
              <a:t>compito</a:t>
            </a:r>
            <a:endParaRPr lang="it-IT" sz="2400" dirty="0" smtClean="0"/>
          </a:p>
          <a:p>
            <a:pPr marL="926465">
              <a:lnSpc>
                <a:spcPct val="100000"/>
              </a:lnSpc>
              <a:spcBef>
                <a:spcPts val="409"/>
              </a:spcBef>
            </a:pPr>
            <a:endParaRPr sz="2400"/>
          </a:p>
          <a:p>
            <a:pPr marL="364490" lvl="1" indent="-351790">
              <a:lnSpc>
                <a:spcPct val="100000"/>
              </a:lnSpc>
              <a:spcBef>
                <a:spcPts val="80"/>
              </a:spcBef>
              <a:buAutoNum type="arabicPeriod" startAt="6"/>
              <a:tabLst>
                <a:tab pos="365125" algn="l"/>
              </a:tabLst>
            </a:pPr>
            <a:r>
              <a:rPr sz="2400" dirty="0"/>
              <a:t>Revisione periodica del PEI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62480" marR="5080" indent="-1137285">
              <a:lnSpc>
                <a:spcPct val="100000"/>
              </a:lnSpc>
              <a:spcBef>
                <a:spcPts val="100"/>
              </a:spcBef>
            </a:pPr>
            <a:r>
              <a:rPr sz="2000" b="1" spc="-155" dirty="0"/>
              <a:t>Dodici </a:t>
            </a:r>
            <a:r>
              <a:rPr sz="2000" b="1" spc="-215" dirty="0"/>
              <a:t>criteri </a:t>
            </a:r>
            <a:r>
              <a:rPr sz="2000" b="1" spc="-155" dirty="0"/>
              <a:t>guida </a:t>
            </a:r>
            <a:r>
              <a:rPr sz="2000" b="1" spc="-165" dirty="0"/>
              <a:t>per</a:t>
            </a:r>
            <a:r>
              <a:rPr sz="2000" b="1" spc="-745" dirty="0"/>
              <a:t> </a:t>
            </a:r>
            <a:r>
              <a:rPr sz="2000" b="1" spc="-235" dirty="0"/>
              <a:t>la  </a:t>
            </a:r>
            <a:r>
              <a:rPr sz="2000" b="1" spc="-175" dirty="0"/>
              <a:t>progettazione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14282" y="714356"/>
            <a:ext cx="8429684" cy="6194003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414655" indent="-401955">
              <a:lnSpc>
                <a:spcPct val="100000"/>
              </a:lnSpc>
              <a:spcBef>
                <a:spcPts val="860"/>
              </a:spcBef>
              <a:buAutoNum type="arabicPeriod" startAt="7"/>
              <a:tabLst>
                <a:tab pos="415290" algn="l"/>
              </a:tabLst>
            </a:pPr>
            <a:r>
              <a:rPr sz="2400" dirty="0"/>
              <a:t>Orari e schema </a:t>
            </a:r>
            <a:r>
              <a:rPr sz="2400"/>
              <a:t>di </a:t>
            </a:r>
            <a:r>
              <a:rPr sz="2400" smtClean="0"/>
              <a:t>lavoro</a:t>
            </a:r>
            <a:endParaRPr lang="it-IT" sz="2400" dirty="0" smtClean="0"/>
          </a:p>
          <a:p>
            <a:pPr marL="414655" indent="-401955">
              <a:lnSpc>
                <a:spcPct val="100000"/>
              </a:lnSpc>
              <a:spcBef>
                <a:spcPts val="860"/>
              </a:spcBef>
              <a:buAutoNum type="arabicPeriod" startAt="7"/>
              <a:tabLst>
                <a:tab pos="415290" algn="l"/>
              </a:tabLst>
            </a:pPr>
            <a:endParaRPr sz="2400"/>
          </a:p>
          <a:p>
            <a:pPr marL="414020" indent="-401320">
              <a:lnSpc>
                <a:spcPct val="100000"/>
              </a:lnSpc>
              <a:spcBef>
                <a:spcPts val="765"/>
              </a:spcBef>
              <a:buAutoNum type="arabicPeriod" startAt="7"/>
              <a:tabLst>
                <a:tab pos="414655" algn="l"/>
              </a:tabLst>
            </a:pPr>
            <a:r>
              <a:rPr sz="2400" dirty="0"/>
              <a:t>Istruzione </a:t>
            </a:r>
            <a:r>
              <a:rPr sz="2400"/>
              <a:t>nella </a:t>
            </a:r>
            <a:r>
              <a:rPr sz="2400" smtClean="0"/>
              <a:t>comunità</a:t>
            </a:r>
            <a:endParaRPr lang="it-IT" sz="2400" dirty="0" smtClean="0"/>
          </a:p>
          <a:p>
            <a:pPr marL="414020" indent="-401320">
              <a:lnSpc>
                <a:spcPct val="100000"/>
              </a:lnSpc>
              <a:spcBef>
                <a:spcPts val="765"/>
              </a:spcBef>
              <a:buAutoNum type="arabicPeriod" startAt="7"/>
              <a:tabLst>
                <a:tab pos="414655" algn="l"/>
              </a:tabLst>
            </a:pPr>
            <a:endParaRPr sz="2400"/>
          </a:p>
          <a:p>
            <a:pPr marL="414020" indent="-401320">
              <a:lnSpc>
                <a:spcPct val="100000"/>
              </a:lnSpc>
              <a:spcBef>
                <a:spcPts val="755"/>
              </a:spcBef>
              <a:buAutoNum type="arabicPeriod" startAt="7"/>
              <a:tabLst>
                <a:tab pos="414655" algn="l"/>
              </a:tabLst>
            </a:pPr>
            <a:r>
              <a:rPr sz="2400" dirty="0"/>
              <a:t>Intervento globale </a:t>
            </a:r>
            <a:r>
              <a:rPr sz="2400"/>
              <a:t>ed </a:t>
            </a:r>
            <a:r>
              <a:rPr sz="2400" smtClean="0"/>
              <a:t>integrato</a:t>
            </a:r>
            <a:endParaRPr lang="it-IT" sz="2400" dirty="0" smtClean="0"/>
          </a:p>
          <a:p>
            <a:pPr marL="414020" indent="-401320">
              <a:lnSpc>
                <a:spcPct val="100000"/>
              </a:lnSpc>
              <a:spcBef>
                <a:spcPts val="755"/>
              </a:spcBef>
              <a:buAutoNum type="arabicPeriod" startAt="7"/>
              <a:tabLst>
                <a:tab pos="414655" algn="l"/>
              </a:tabLst>
            </a:pPr>
            <a:endParaRPr sz="2400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r>
              <a:rPr sz="2400" dirty="0"/>
              <a:t>Intervento in </a:t>
            </a:r>
            <a:r>
              <a:rPr sz="2400"/>
              <a:t>piccolo </a:t>
            </a:r>
            <a:r>
              <a:rPr sz="2400" smtClean="0"/>
              <a:t>gruppo</a:t>
            </a:r>
            <a:endParaRPr lang="it-IT" sz="2400" dirty="0" smtClean="0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endParaRPr sz="2400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r>
              <a:rPr sz="2400" dirty="0"/>
              <a:t>Interazione con </a:t>
            </a:r>
            <a:r>
              <a:rPr sz="2400"/>
              <a:t>persone </a:t>
            </a:r>
            <a:r>
              <a:rPr sz="2400" smtClean="0"/>
              <a:t>normodotate</a:t>
            </a:r>
            <a:endParaRPr lang="it-IT" sz="2400" dirty="0" smtClean="0"/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endParaRPr sz="2400"/>
          </a:p>
          <a:p>
            <a:pPr marL="1116965" lvl="1" indent="-189865">
              <a:lnSpc>
                <a:spcPct val="100000"/>
              </a:lnSpc>
              <a:spcBef>
                <a:spcPts val="1160"/>
              </a:spcBef>
              <a:buChar char="‐"/>
              <a:tabLst>
                <a:tab pos="1117600" algn="l"/>
              </a:tabLst>
            </a:pPr>
            <a:r>
              <a:rPr sz="2400" dirty="0"/>
              <a:t>Interazioni prossimali</a:t>
            </a:r>
            <a:endParaRPr sz="2400"/>
          </a:p>
          <a:p>
            <a:pPr marL="1116965" lvl="1" indent="-189865">
              <a:lnSpc>
                <a:spcPct val="100000"/>
              </a:lnSpc>
              <a:spcBef>
                <a:spcPts val="790"/>
              </a:spcBef>
              <a:buChar char="‐"/>
              <a:tabLst>
                <a:tab pos="1117600" algn="l"/>
              </a:tabLst>
            </a:pPr>
            <a:r>
              <a:rPr sz="2400" dirty="0"/>
              <a:t>Interazioni di aiuto (tutoring)</a:t>
            </a:r>
            <a:endParaRPr sz="2400"/>
          </a:p>
          <a:p>
            <a:pPr marL="621030" indent="-608330">
              <a:lnSpc>
                <a:spcPct val="100000"/>
              </a:lnSpc>
              <a:spcBef>
                <a:spcPts val="730"/>
              </a:spcBef>
              <a:buAutoNum type="arabicPeriod" startAt="7"/>
              <a:tabLst>
                <a:tab pos="621665" algn="l"/>
              </a:tabLst>
            </a:pPr>
            <a:r>
              <a:rPr sz="2400" dirty="0"/>
              <a:t>Coinvolgimento familiare</a:t>
            </a:r>
            <a:endParaRPr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spc="160" dirty="0" smtClean="0">
                <a:latin typeface="+mn-lt"/>
              </a:rPr>
              <a:t>IL</a:t>
            </a:r>
            <a:r>
              <a:rPr lang="it-IT" sz="2400" spc="-80" dirty="0" smtClean="0">
                <a:latin typeface="+mn-lt"/>
              </a:rPr>
              <a:t> </a:t>
            </a:r>
            <a:r>
              <a:rPr lang="it-IT" sz="2400" spc="170" dirty="0" smtClean="0">
                <a:latin typeface="+mn-lt"/>
              </a:rPr>
              <a:t>PEI</a:t>
            </a:r>
            <a:r>
              <a:rPr lang="it-IT" sz="2400" spc="-75" dirty="0" smtClean="0">
                <a:latin typeface="+mn-lt"/>
              </a:rPr>
              <a:t> </a:t>
            </a:r>
            <a:r>
              <a:rPr lang="it-IT" sz="2400" spc="320" dirty="0" smtClean="0">
                <a:latin typeface="+mn-lt"/>
              </a:rPr>
              <a:t>IN</a:t>
            </a:r>
            <a:r>
              <a:rPr lang="it-IT" sz="2400" spc="-75" dirty="0" smtClean="0">
                <a:latin typeface="+mn-lt"/>
              </a:rPr>
              <a:t> </a:t>
            </a:r>
            <a:r>
              <a:rPr lang="it-IT" sz="2400" spc="315" dirty="0" smtClean="0">
                <a:latin typeface="+mn-lt"/>
              </a:rPr>
              <a:t>OTTICA</a:t>
            </a:r>
            <a:r>
              <a:rPr lang="it-IT" sz="2400" spc="-85" dirty="0" smtClean="0">
                <a:latin typeface="+mn-lt"/>
              </a:rPr>
              <a:t> </a:t>
            </a:r>
            <a:r>
              <a:rPr lang="it-IT" sz="2400" spc="215" dirty="0" smtClean="0">
                <a:latin typeface="+mn-lt"/>
              </a:rPr>
              <a:t>ICF</a:t>
            </a:r>
            <a:endParaRPr lang="it-IT" sz="24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2800" spc="-55" dirty="0">
                <a:cs typeface="Trebuchet MS"/>
              </a:rPr>
              <a:t>I</a:t>
            </a:r>
            <a:r>
              <a:rPr lang="it-IT" sz="2800" spc="-55" dirty="0" smtClean="0">
                <a:cs typeface="Trebuchet MS"/>
              </a:rPr>
              <a:t>l</a:t>
            </a:r>
            <a:r>
              <a:rPr lang="it-IT" sz="2800" spc="-70" dirty="0" smtClean="0">
                <a:cs typeface="Trebuchet MS"/>
              </a:rPr>
              <a:t> </a:t>
            </a:r>
            <a:r>
              <a:rPr lang="it-IT" sz="2800" spc="-90" dirty="0" smtClean="0">
                <a:cs typeface="Trebuchet MS"/>
              </a:rPr>
              <a:t>pei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55" dirty="0" smtClean="0">
                <a:cs typeface="Trebuchet MS"/>
              </a:rPr>
              <a:t>strutturato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135" dirty="0" smtClean="0">
                <a:cs typeface="Trebuchet MS"/>
              </a:rPr>
              <a:t>in</a:t>
            </a:r>
            <a:r>
              <a:rPr lang="it-IT" sz="2800" spc="-70" dirty="0" smtClean="0">
                <a:cs typeface="Trebuchet MS"/>
              </a:rPr>
              <a:t> </a:t>
            </a:r>
            <a:r>
              <a:rPr lang="it-IT" sz="2800" spc="125" dirty="0" smtClean="0">
                <a:cs typeface="Trebuchet MS"/>
              </a:rPr>
              <a:t>ottica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20" dirty="0" err="1" smtClean="0">
                <a:cs typeface="Trebuchet MS"/>
              </a:rPr>
              <a:t>icf</a:t>
            </a:r>
            <a:r>
              <a:rPr lang="it-IT" sz="2800" spc="-70" dirty="0" smtClean="0">
                <a:cs typeface="Trebuchet MS"/>
              </a:rPr>
              <a:t> </a:t>
            </a:r>
            <a:r>
              <a:rPr lang="it-IT" sz="2800" spc="-65" dirty="0" smtClean="0">
                <a:cs typeface="Trebuchet MS"/>
              </a:rPr>
              <a:t>si </a:t>
            </a:r>
            <a:r>
              <a:rPr lang="it-IT" sz="2800" spc="185" dirty="0" smtClean="0">
                <a:cs typeface="Trebuchet MS"/>
              </a:rPr>
              <a:t>compone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130" dirty="0" smtClean="0">
                <a:cs typeface="Trebuchet MS"/>
              </a:rPr>
              <a:t>di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-60" dirty="0" smtClean="0">
                <a:cs typeface="Trebuchet MS"/>
              </a:rPr>
              <a:t>4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-110" dirty="0" smtClean="0">
                <a:cs typeface="Trebuchet MS"/>
              </a:rPr>
              <a:t>parti:</a:t>
            </a:r>
            <a:endParaRPr lang="it-IT" sz="2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it-IT" sz="2000" dirty="0" smtClean="0">
              <a:cs typeface="Times New Roman"/>
            </a:endParaRPr>
          </a:p>
          <a:p>
            <a:pPr marL="960119" marR="5080">
              <a:lnSpc>
                <a:spcPct val="120000"/>
              </a:lnSpc>
            </a:pPr>
            <a:r>
              <a:rPr lang="it-IT" sz="2400" b="1" spc="220" dirty="0" smtClean="0">
                <a:cs typeface="Trebuchet MS"/>
              </a:rPr>
              <a:t>premessa</a:t>
            </a:r>
            <a:r>
              <a:rPr lang="it-IT" sz="2400" b="1" spc="-60" dirty="0" smtClean="0">
                <a:cs typeface="Trebuchet MS"/>
              </a:rPr>
              <a:t> </a:t>
            </a:r>
            <a:r>
              <a:rPr lang="it-IT" sz="2400" dirty="0" smtClean="0">
                <a:cs typeface="Trebuchet MS"/>
              </a:rPr>
              <a:t>(dati </a:t>
            </a:r>
            <a:r>
              <a:rPr lang="it-IT" sz="2400" spc="-305" dirty="0" smtClean="0">
                <a:cs typeface="Trebuchet MS"/>
              </a:rPr>
              <a:t> </a:t>
            </a:r>
            <a:r>
              <a:rPr lang="it-IT" sz="2400" spc="95" dirty="0" smtClean="0">
                <a:cs typeface="Trebuchet MS"/>
              </a:rPr>
              <a:t>anagrafici</a:t>
            </a:r>
            <a:r>
              <a:rPr lang="it-IT" sz="2400" spc="-40" dirty="0" smtClean="0">
                <a:cs typeface="Trebuchet MS"/>
              </a:rPr>
              <a:t> </a:t>
            </a:r>
            <a:r>
              <a:rPr lang="it-IT" sz="2400" spc="-105" dirty="0" smtClean="0">
                <a:cs typeface="Trebuchet MS"/>
              </a:rPr>
              <a:t>-</a:t>
            </a:r>
            <a:r>
              <a:rPr lang="it-IT" sz="2400" spc="-75" dirty="0" smtClean="0">
                <a:cs typeface="Trebuchet MS"/>
              </a:rPr>
              <a:t> </a:t>
            </a:r>
            <a:r>
              <a:rPr lang="it-IT" sz="2400" spc="110" dirty="0" smtClean="0">
                <a:cs typeface="Trebuchet MS"/>
              </a:rPr>
              <a:t>curriculum</a:t>
            </a:r>
            <a:r>
              <a:rPr lang="it-IT" sz="2400" spc="-75" dirty="0" smtClean="0">
                <a:cs typeface="Trebuchet MS"/>
              </a:rPr>
              <a:t> </a:t>
            </a:r>
            <a:r>
              <a:rPr lang="it-IT" sz="2400" spc="125" dirty="0" smtClean="0">
                <a:cs typeface="Trebuchet MS"/>
              </a:rPr>
              <a:t>scolastico</a:t>
            </a:r>
            <a:r>
              <a:rPr lang="it-IT" sz="2400" spc="-70" dirty="0" smtClean="0">
                <a:cs typeface="Trebuchet MS"/>
              </a:rPr>
              <a:t> </a:t>
            </a:r>
            <a:r>
              <a:rPr lang="it-IT" sz="2400" spc="-105" dirty="0" smtClean="0">
                <a:cs typeface="Trebuchet MS"/>
              </a:rPr>
              <a:t>-  </a:t>
            </a:r>
            <a:r>
              <a:rPr lang="it-IT" sz="2400" spc="65" dirty="0" smtClean="0">
                <a:cs typeface="Trebuchet MS"/>
              </a:rPr>
              <a:t>analisi </a:t>
            </a:r>
            <a:r>
              <a:rPr lang="it-IT" sz="2400" spc="70" dirty="0" smtClean="0">
                <a:cs typeface="Trebuchet MS"/>
              </a:rPr>
              <a:t>della </a:t>
            </a:r>
            <a:r>
              <a:rPr lang="it-IT" sz="2400" spc="95" dirty="0" smtClean="0">
                <a:cs typeface="Trebuchet MS"/>
              </a:rPr>
              <a:t>situazione </a:t>
            </a:r>
            <a:r>
              <a:rPr lang="it-IT" sz="2400" spc="-110" dirty="0" smtClean="0">
                <a:cs typeface="Trebuchet MS"/>
              </a:rPr>
              <a:t>- </a:t>
            </a:r>
            <a:r>
              <a:rPr lang="it-IT" sz="2400" spc="35" dirty="0" smtClean="0">
                <a:cs typeface="Trebuchet MS"/>
              </a:rPr>
              <a:t>profilo </a:t>
            </a:r>
            <a:r>
              <a:rPr lang="it-IT" sz="2400" spc="155" dirty="0" smtClean="0">
                <a:cs typeface="Trebuchet MS"/>
              </a:rPr>
              <a:t>diagnostico </a:t>
            </a:r>
            <a:r>
              <a:rPr lang="it-IT" sz="2400" spc="-110" dirty="0" smtClean="0">
                <a:cs typeface="Trebuchet MS"/>
              </a:rPr>
              <a:t>-  </a:t>
            </a:r>
            <a:r>
              <a:rPr lang="it-IT" sz="2400" spc="100" dirty="0" smtClean="0">
                <a:cs typeface="Trebuchet MS"/>
              </a:rPr>
              <a:t>percorso</a:t>
            </a:r>
            <a:r>
              <a:rPr lang="it-IT" sz="2400" spc="-80" dirty="0" smtClean="0">
                <a:cs typeface="Trebuchet MS"/>
              </a:rPr>
              <a:t> </a:t>
            </a:r>
            <a:r>
              <a:rPr lang="it-IT" sz="2400" spc="95" dirty="0" smtClean="0">
                <a:cs typeface="Trebuchet MS"/>
              </a:rPr>
              <a:t>didattico)</a:t>
            </a:r>
            <a:endParaRPr lang="it-IT" sz="24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sz="2400" dirty="0" smtClean="0">
              <a:cs typeface="Times New Roman"/>
            </a:endParaRPr>
          </a:p>
          <a:p>
            <a:pPr marL="960119">
              <a:lnSpc>
                <a:spcPct val="100000"/>
              </a:lnSpc>
            </a:pPr>
            <a:r>
              <a:rPr lang="it-IT" sz="2400" b="1" spc="260" dirty="0" smtClean="0">
                <a:cs typeface="Trebuchet MS"/>
              </a:rPr>
              <a:t>sezione</a:t>
            </a:r>
            <a:r>
              <a:rPr lang="it-IT" sz="2400" b="1" spc="-75" dirty="0" smtClean="0">
                <a:cs typeface="Trebuchet MS"/>
              </a:rPr>
              <a:t> </a:t>
            </a:r>
            <a:r>
              <a:rPr lang="it-IT" sz="2400" b="1" spc="-85" dirty="0" smtClean="0">
                <a:cs typeface="Trebuchet MS"/>
              </a:rPr>
              <a:t>1</a:t>
            </a:r>
            <a:r>
              <a:rPr lang="it-IT" sz="2400" b="1" spc="-60" dirty="0" smtClean="0">
                <a:cs typeface="Trebuchet MS"/>
              </a:rPr>
              <a:t> </a:t>
            </a:r>
            <a:r>
              <a:rPr lang="it-IT" sz="2400" dirty="0" smtClean="0">
                <a:cs typeface="Trebuchet MS"/>
              </a:rPr>
              <a:t>(dati</a:t>
            </a:r>
            <a:r>
              <a:rPr lang="it-IT" sz="2400" spc="-60" dirty="0" smtClean="0">
                <a:cs typeface="Trebuchet MS"/>
              </a:rPr>
              <a:t> </a:t>
            </a:r>
            <a:r>
              <a:rPr lang="it-IT" sz="2400" spc="-15" dirty="0" smtClean="0">
                <a:cs typeface="Trebuchet MS"/>
              </a:rPr>
              <a:t>emersi</a:t>
            </a:r>
            <a:r>
              <a:rPr lang="it-IT" sz="2400" spc="-60" dirty="0" smtClean="0">
                <a:cs typeface="Trebuchet MS"/>
              </a:rPr>
              <a:t> </a:t>
            </a:r>
            <a:r>
              <a:rPr lang="it-IT" sz="2400" spc="110" dirty="0" smtClean="0">
                <a:cs typeface="Trebuchet MS"/>
              </a:rPr>
              <a:t>dal</a:t>
            </a:r>
            <a:r>
              <a:rPr lang="it-IT" sz="2400" spc="-70" dirty="0" smtClean="0">
                <a:cs typeface="Trebuchet MS"/>
              </a:rPr>
              <a:t> </a:t>
            </a:r>
            <a:r>
              <a:rPr lang="it-IT" sz="2400" spc="25" dirty="0" smtClean="0">
                <a:cs typeface="Trebuchet MS"/>
              </a:rPr>
              <a:t>pdf</a:t>
            </a:r>
            <a:r>
              <a:rPr lang="it-IT" sz="2400" spc="-60" dirty="0" smtClean="0">
                <a:cs typeface="Trebuchet MS"/>
              </a:rPr>
              <a:t> </a:t>
            </a:r>
            <a:r>
              <a:rPr lang="it-IT" sz="2400" spc="135" dirty="0" smtClean="0">
                <a:cs typeface="Trebuchet MS"/>
              </a:rPr>
              <a:t>in</a:t>
            </a:r>
            <a:r>
              <a:rPr lang="it-IT" sz="2400" spc="-55" dirty="0" smtClean="0">
                <a:cs typeface="Trebuchet MS"/>
              </a:rPr>
              <a:t> </a:t>
            </a:r>
            <a:r>
              <a:rPr lang="it-IT" sz="2400" spc="125" dirty="0" smtClean="0">
                <a:cs typeface="Trebuchet MS"/>
              </a:rPr>
              <a:t>ottica</a:t>
            </a:r>
            <a:r>
              <a:rPr lang="it-IT" sz="2400" spc="-80" dirty="0" smtClean="0">
                <a:cs typeface="Trebuchet MS"/>
              </a:rPr>
              <a:t> </a:t>
            </a:r>
            <a:r>
              <a:rPr lang="it-IT" sz="2400" spc="-15" dirty="0" err="1" smtClean="0">
                <a:cs typeface="Trebuchet MS"/>
              </a:rPr>
              <a:t>icf</a:t>
            </a:r>
            <a:r>
              <a:rPr lang="it-IT" sz="2400" spc="-15" dirty="0" smtClean="0">
                <a:cs typeface="Trebuchet MS"/>
              </a:rPr>
              <a:t>)</a:t>
            </a:r>
            <a:endParaRPr lang="it-IT" sz="24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400" dirty="0" smtClean="0">
              <a:cs typeface="Times New Roman"/>
            </a:endParaRPr>
          </a:p>
          <a:p>
            <a:pPr marL="920750">
              <a:lnSpc>
                <a:spcPct val="100000"/>
              </a:lnSpc>
              <a:spcBef>
                <a:spcPts val="2080"/>
              </a:spcBef>
            </a:pPr>
            <a:r>
              <a:rPr lang="it-IT" sz="2400" b="1" spc="260" dirty="0" smtClean="0">
                <a:cs typeface="Trebuchet MS"/>
              </a:rPr>
              <a:t>sezione</a:t>
            </a:r>
            <a:r>
              <a:rPr lang="it-IT" sz="2400" b="1" spc="-80" dirty="0" smtClean="0">
                <a:cs typeface="Trebuchet MS"/>
              </a:rPr>
              <a:t> </a:t>
            </a:r>
            <a:r>
              <a:rPr lang="it-IT" sz="2400" b="1" spc="-85" dirty="0" smtClean="0">
                <a:cs typeface="Trebuchet MS"/>
              </a:rPr>
              <a:t>2</a:t>
            </a:r>
            <a:r>
              <a:rPr lang="it-IT" sz="2400" b="1" spc="-60" dirty="0" smtClean="0">
                <a:cs typeface="Trebuchet MS"/>
              </a:rPr>
              <a:t> </a:t>
            </a:r>
            <a:r>
              <a:rPr lang="it-IT" sz="2400" spc="10" dirty="0" smtClean="0">
                <a:cs typeface="Trebuchet MS"/>
              </a:rPr>
              <a:t>(obiettivi</a:t>
            </a:r>
            <a:r>
              <a:rPr lang="it-IT" sz="2400" spc="-85" dirty="0" smtClean="0">
                <a:cs typeface="Trebuchet MS"/>
              </a:rPr>
              <a:t> </a:t>
            </a:r>
            <a:r>
              <a:rPr lang="it-IT" sz="2400" spc="70" dirty="0" smtClean="0">
                <a:cs typeface="Trebuchet MS"/>
              </a:rPr>
              <a:t>didattici</a:t>
            </a:r>
            <a:r>
              <a:rPr lang="it-IT" sz="2400" spc="-55" dirty="0" smtClean="0">
                <a:cs typeface="Trebuchet MS"/>
              </a:rPr>
              <a:t> </a:t>
            </a:r>
            <a:r>
              <a:rPr lang="it-IT" sz="2400" spc="65" dirty="0" smtClean="0">
                <a:cs typeface="Trebuchet MS"/>
              </a:rPr>
              <a:t>del</a:t>
            </a:r>
            <a:r>
              <a:rPr lang="it-IT" sz="2400" spc="-65" dirty="0" smtClean="0">
                <a:cs typeface="Trebuchet MS"/>
              </a:rPr>
              <a:t> </a:t>
            </a:r>
            <a:r>
              <a:rPr lang="it-IT" sz="2400" spc="-95" dirty="0" smtClean="0">
                <a:cs typeface="Trebuchet MS"/>
              </a:rPr>
              <a:t>pei</a:t>
            </a:r>
            <a:r>
              <a:rPr lang="it-IT" sz="2400" spc="-70" dirty="0" smtClean="0">
                <a:cs typeface="Trebuchet MS"/>
              </a:rPr>
              <a:t> </a:t>
            </a:r>
            <a:r>
              <a:rPr lang="it-IT" sz="2400" spc="135" dirty="0" smtClean="0">
                <a:cs typeface="Trebuchet MS"/>
              </a:rPr>
              <a:t>in</a:t>
            </a:r>
            <a:r>
              <a:rPr lang="it-IT" sz="2400" spc="-55" dirty="0" smtClean="0">
                <a:cs typeface="Trebuchet MS"/>
              </a:rPr>
              <a:t> </a:t>
            </a:r>
            <a:r>
              <a:rPr lang="it-IT" sz="2400" spc="125" dirty="0" smtClean="0">
                <a:cs typeface="Trebuchet MS"/>
              </a:rPr>
              <a:t>ottica</a:t>
            </a:r>
            <a:r>
              <a:rPr lang="it-IT" sz="2400" spc="-80" dirty="0" smtClean="0">
                <a:cs typeface="Trebuchet MS"/>
              </a:rPr>
              <a:t> </a:t>
            </a:r>
            <a:r>
              <a:rPr lang="it-IT" sz="2400" spc="-10" dirty="0" err="1" smtClean="0">
                <a:cs typeface="Trebuchet MS"/>
              </a:rPr>
              <a:t>icf</a:t>
            </a:r>
            <a:r>
              <a:rPr lang="it-IT" sz="2400" spc="-10" dirty="0" smtClean="0">
                <a:cs typeface="Trebuchet MS"/>
              </a:rPr>
              <a:t>)</a:t>
            </a:r>
            <a:endParaRPr lang="it-IT" sz="24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it-IT" sz="2400" dirty="0" smtClean="0">
              <a:cs typeface="Times New Roman"/>
            </a:endParaRPr>
          </a:p>
          <a:p>
            <a:pPr marL="920750">
              <a:lnSpc>
                <a:spcPct val="100000"/>
              </a:lnSpc>
              <a:spcBef>
                <a:spcPts val="5"/>
              </a:spcBef>
            </a:pPr>
            <a:r>
              <a:rPr lang="it-IT" sz="2400" b="1" spc="260" dirty="0" smtClean="0">
                <a:cs typeface="Trebuchet MS"/>
              </a:rPr>
              <a:t>sezione</a:t>
            </a:r>
            <a:r>
              <a:rPr lang="it-IT" sz="2400" b="1" spc="-75" dirty="0" smtClean="0">
                <a:cs typeface="Trebuchet MS"/>
              </a:rPr>
              <a:t> </a:t>
            </a:r>
            <a:r>
              <a:rPr lang="it-IT" sz="2400" b="1" spc="-85" dirty="0" smtClean="0">
                <a:cs typeface="Trebuchet MS"/>
              </a:rPr>
              <a:t>3</a:t>
            </a:r>
            <a:r>
              <a:rPr lang="it-IT" sz="2400" b="1" spc="-55" dirty="0" smtClean="0">
                <a:cs typeface="Trebuchet MS"/>
              </a:rPr>
              <a:t> </a:t>
            </a:r>
            <a:r>
              <a:rPr lang="it-IT" sz="2400" spc="-35" dirty="0" smtClean="0">
                <a:cs typeface="Trebuchet MS"/>
              </a:rPr>
              <a:t>(ipotesi</a:t>
            </a:r>
            <a:r>
              <a:rPr lang="it-IT" sz="2400" spc="-65" dirty="0" smtClean="0">
                <a:cs typeface="Trebuchet MS"/>
              </a:rPr>
              <a:t> </a:t>
            </a:r>
            <a:r>
              <a:rPr lang="it-IT" sz="2400" spc="-5" dirty="0" smtClean="0">
                <a:cs typeface="Trebuchet MS"/>
              </a:rPr>
              <a:t>operative-</a:t>
            </a:r>
            <a:r>
              <a:rPr lang="it-IT" sz="2400" spc="-70" dirty="0" smtClean="0">
                <a:cs typeface="Trebuchet MS"/>
              </a:rPr>
              <a:t> </a:t>
            </a:r>
            <a:r>
              <a:rPr lang="it-IT" sz="2400" spc="60" dirty="0" smtClean="0">
                <a:cs typeface="Trebuchet MS"/>
              </a:rPr>
              <a:t>strumenti</a:t>
            </a:r>
            <a:r>
              <a:rPr lang="it-IT" sz="2400" spc="-60" dirty="0" smtClean="0">
                <a:cs typeface="Trebuchet MS"/>
              </a:rPr>
              <a:t> </a:t>
            </a:r>
            <a:r>
              <a:rPr lang="it-IT" sz="2400" spc="-90" dirty="0" smtClean="0">
                <a:cs typeface="Trebuchet MS"/>
              </a:rPr>
              <a:t>e</a:t>
            </a:r>
            <a:r>
              <a:rPr lang="it-IT" sz="2400" spc="-420" dirty="0" smtClean="0">
                <a:cs typeface="Trebuchet MS"/>
              </a:rPr>
              <a:t> </a:t>
            </a:r>
            <a:r>
              <a:rPr lang="it-IT" sz="2400" spc="65" dirty="0" smtClean="0">
                <a:cs typeface="Trebuchet MS"/>
              </a:rPr>
              <a:t>valutazione)</a:t>
            </a:r>
            <a:endParaRPr lang="it-IT" sz="2400" dirty="0" smtClean="0">
              <a:cs typeface="Trebuchet MS"/>
            </a:endParaRP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it-IT" sz="2800" b="1" dirty="0" smtClean="0"/>
              <a:t>Piano educativo individualizzato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76064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2000" dirty="0"/>
              <a:t>Il PEI di cui all'articolo 12, comma 5, della legge  5  </a:t>
            </a:r>
            <a:r>
              <a:rPr lang="it-IT" sz="2000" dirty="0" smtClean="0"/>
              <a:t>febbraio 1992</a:t>
            </a:r>
            <a:r>
              <a:rPr lang="it-IT" sz="2000" dirty="0"/>
              <a:t>, n. 104, come modificato dal </a:t>
            </a:r>
            <a:r>
              <a:rPr lang="it-IT" sz="2000" dirty="0" smtClean="0"/>
              <a:t> D.lgs. 66/17: </a:t>
            </a:r>
            <a:endParaRPr lang="it-IT" sz="2000" dirty="0"/>
          </a:p>
          <a:p>
            <a:pPr>
              <a:buNone/>
            </a:pPr>
            <a:r>
              <a:rPr lang="it-IT" sz="2000" dirty="0" smtClean="0"/>
              <a:t>a</a:t>
            </a:r>
            <a:r>
              <a:rPr lang="it-IT" sz="2000" dirty="0"/>
              <a:t>) e'  elaborato  e  approvato  dai  docenti  contitolari  o  </a:t>
            </a:r>
            <a:r>
              <a:rPr lang="it-IT" sz="2000" dirty="0" smtClean="0"/>
              <a:t>da l consiglio </a:t>
            </a:r>
            <a:r>
              <a:rPr lang="it-IT" sz="2000" dirty="0"/>
              <a:t>di  classe,  con  la  partecipazione  dei  genitori  o  </a:t>
            </a:r>
            <a:r>
              <a:rPr lang="it-IT" sz="2000" dirty="0" smtClean="0"/>
              <a:t>dei soggetti  </a:t>
            </a:r>
            <a:r>
              <a:rPr lang="it-IT" sz="2000" dirty="0"/>
              <a:t>che  ne  esercitano  la   </a:t>
            </a:r>
            <a:r>
              <a:rPr lang="it-IT" sz="2000" dirty="0" smtClean="0"/>
              <a:t>responsabilità,   </a:t>
            </a:r>
            <a:r>
              <a:rPr lang="it-IT" sz="2000" dirty="0"/>
              <a:t>delle   </a:t>
            </a:r>
            <a:r>
              <a:rPr lang="it-IT" sz="2000" dirty="0" smtClean="0"/>
              <a:t>figure professionali   </a:t>
            </a:r>
            <a:r>
              <a:rPr lang="it-IT" sz="2000" dirty="0"/>
              <a:t>specifiche   interne   ed   esterne   </a:t>
            </a:r>
            <a:r>
              <a:rPr lang="it-IT" sz="2000" dirty="0" smtClean="0"/>
              <a:t>all'istituzione scolastica </a:t>
            </a:r>
            <a:r>
              <a:rPr lang="it-IT" sz="2000" dirty="0"/>
              <a:t>che interagiscono con la classe e  con  la  bambina  o  </a:t>
            </a:r>
            <a:r>
              <a:rPr lang="it-IT" sz="2000" dirty="0" smtClean="0"/>
              <a:t>il bambino</a:t>
            </a:r>
            <a:r>
              <a:rPr lang="it-IT" sz="2000" dirty="0"/>
              <a:t>, l'alunna o  l'alunno,  la  studentessa  o  lo  studente  </a:t>
            </a:r>
            <a:r>
              <a:rPr lang="it-IT" sz="2000" dirty="0" smtClean="0"/>
              <a:t>con disabilità   nonché   </a:t>
            </a:r>
            <a:r>
              <a:rPr lang="it-IT" sz="2000" dirty="0"/>
              <a:t>con  il  supporto  dell'unita'  di  </a:t>
            </a:r>
            <a:r>
              <a:rPr lang="it-IT" sz="2000" dirty="0" smtClean="0"/>
              <a:t>valutazione multidisciplinare</a:t>
            </a:r>
            <a:r>
              <a:rPr lang="it-IT" sz="2000" dirty="0"/>
              <a:t>; </a:t>
            </a:r>
            <a:endParaRPr lang="it-IT" sz="2000" dirty="0" smtClean="0"/>
          </a:p>
          <a:p>
            <a:pPr>
              <a:buNone/>
            </a:pPr>
            <a:endParaRPr lang="it-IT" sz="2000" dirty="0"/>
          </a:p>
          <a:p>
            <a:pPr>
              <a:buNone/>
            </a:pPr>
            <a:r>
              <a:rPr lang="it-IT" sz="2000" dirty="0" smtClean="0"/>
              <a:t> </a:t>
            </a:r>
            <a:r>
              <a:rPr lang="it-IT" sz="2000" dirty="0"/>
              <a:t>b) tiene conto della certificazione di </a:t>
            </a:r>
            <a:r>
              <a:rPr lang="it-IT" sz="2000" dirty="0" smtClean="0"/>
              <a:t>disabilità </a:t>
            </a:r>
            <a:r>
              <a:rPr lang="it-IT" sz="2000" dirty="0"/>
              <a:t>e del  </a:t>
            </a:r>
            <a:r>
              <a:rPr lang="it-IT" sz="2000" dirty="0" smtClean="0"/>
              <a:t>Profilo di </a:t>
            </a:r>
            <a:r>
              <a:rPr lang="it-IT" sz="2000" dirty="0"/>
              <a:t>funzionamento</a:t>
            </a:r>
            <a:r>
              <a:rPr lang="it-IT" sz="2000" dirty="0" smtClean="0"/>
              <a:t>;</a:t>
            </a:r>
          </a:p>
          <a:p>
            <a:pPr>
              <a:buNone/>
            </a:pPr>
            <a:r>
              <a:rPr lang="it-IT" sz="2000" dirty="0" smtClean="0"/>
              <a:t> </a:t>
            </a:r>
            <a:endParaRPr lang="it-IT" sz="2000" dirty="0"/>
          </a:p>
          <a:p>
            <a:pPr>
              <a:buNone/>
            </a:pPr>
            <a:r>
              <a:rPr lang="it-IT" sz="2000" dirty="0" smtClean="0"/>
              <a:t> </a:t>
            </a:r>
            <a:r>
              <a:rPr lang="it-IT" sz="2000" dirty="0"/>
              <a:t>c) individua strumenti, strategie e </a:t>
            </a:r>
            <a:r>
              <a:rPr lang="it-IT" sz="2000" dirty="0" smtClean="0"/>
              <a:t>modalità  </a:t>
            </a:r>
            <a:r>
              <a:rPr lang="it-IT" sz="2000" dirty="0"/>
              <a:t>per  realizzare  </a:t>
            </a:r>
            <a:r>
              <a:rPr lang="it-IT" sz="2000" dirty="0" smtClean="0"/>
              <a:t>un ambiente </a:t>
            </a:r>
            <a:r>
              <a:rPr lang="it-IT" sz="2000" dirty="0"/>
              <a:t>di apprendimento </a:t>
            </a:r>
            <a:r>
              <a:rPr lang="it-IT" sz="2000" dirty="0" smtClean="0"/>
              <a:t>nelle dimensioni  </a:t>
            </a:r>
            <a:r>
              <a:rPr lang="it-IT" sz="2000" dirty="0"/>
              <a:t>della  relazione,  </a:t>
            </a:r>
            <a:r>
              <a:rPr lang="it-IT" sz="2000" dirty="0" smtClean="0"/>
              <a:t>della  socializzazione</a:t>
            </a:r>
            <a:r>
              <a:rPr lang="it-IT" sz="2000" dirty="0"/>
              <a:t>,     della      comunicazione,      </a:t>
            </a:r>
            <a:r>
              <a:rPr lang="it-IT" sz="2000" dirty="0" smtClean="0"/>
              <a:t>dell'interazione, dell'orientamento </a:t>
            </a:r>
            <a:r>
              <a:rPr lang="it-IT" sz="2000" dirty="0"/>
              <a:t>e delle autonomie; </a:t>
            </a:r>
            <a:endParaRPr lang="it-IT" sz="2000" dirty="0" smtClean="0"/>
          </a:p>
          <a:p>
            <a:pPr>
              <a:buNone/>
            </a:pPr>
            <a:endParaRPr lang="it-IT" sz="2000" dirty="0"/>
          </a:p>
          <a:p>
            <a:pPr>
              <a:buNone/>
            </a:pPr>
            <a:r>
              <a:rPr lang="it-IT" sz="2000" dirty="0" smtClean="0"/>
              <a:t> </a:t>
            </a:r>
            <a:r>
              <a:rPr lang="it-IT" sz="2000" dirty="0"/>
              <a:t>d)  esplicita  le  </a:t>
            </a:r>
            <a:r>
              <a:rPr lang="it-IT" sz="2000" dirty="0" smtClean="0"/>
              <a:t>modalità  </a:t>
            </a:r>
            <a:r>
              <a:rPr lang="it-IT" sz="2000" dirty="0"/>
              <a:t>didattiche  e  di  valutazione   </a:t>
            </a:r>
            <a:r>
              <a:rPr lang="it-IT" sz="2000" dirty="0" smtClean="0"/>
              <a:t>in relazione </a:t>
            </a:r>
            <a:r>
              <a:rPr lang="it-IT" sz="2000" dirty="0"/>
              <a:t>alla programmazione individualizzata;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it-IT" sz="1800" b="1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b="1" u="heavy" spc="-7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b="1" u="heavy" spc="-100" dirty="0" smtClean="0">
                <a:uFill>
                  <a:solidFill>
                    <a:srgbClr val="000000"/>
                  </a:solidFill>
                </a:uFill>
              </a:rPr>
              <a:t>3</a:t>
            </a:r>
            <a:r>
              <a:rPr lang="it-IT" sz="1800" b="1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b="1" spc="215" dirty="0" smtClean="0"/>
              <a:t>IPOTESI</a:t>
            </a:r>
            <a:r>
              <a:rPr lang="it-IT" sz="1800" b="1" spc="-70" dirty="0" smtClean="0"/>
              <a:t> </a:t>
            </a:r>
            <a:r>
              <a:rPr lang="it-IT" sz="1800" b="1" spc="220" dirty="0" smtClean="0"/>
              <a:t>OPERATIVE</a:t>
            </a:r>
            <a:r>
              <a:rPr lang="it-IT" sz="1800" b="1" spc="-45" dirty="0" smtClean="0"/>
              <a:t> </a:t>
            </a:r>
            <a:r>
              <a:rPr lang="it-IT" sz="1800" b="1" spc="365" dirty="0" smtClean="0"/>
              <a:t>–</a:t>
            </a:r>
            <a:r>
              <a:rPr lang="it-IT" sz="1800" b="1" spc="-70" dirty="0" smtClean="0"/>
              <a:t> </a:t>
            </a:r>
            <a:r>
              <a:rPr lang="it-IT" sz="1800" b="1" spc="280" dirty="0" smtClean="0"/>
              <a:t>STRUMENTI</a:t>
            </a:r>
            <a:r>
              <a:rPr lang="it-IT" sz="1800" b="1" spc="-65" dirty="0" smtClean="0"/>
              <a:t> </a:t>
            </a:r>
            <a:r>
              <a:rPr lang="it-IT" sz="1800" b="1" spc="-100" dirty="0" smtClean="0"/>
              <a:t>-  </a:t>
            </a:r>
            <a:r>
              <a:rPr lang="it-IT" sz="1800" b="1" spc="280" dirty="0" smtClean="0"/>
              <a:t>VALUTAZIONE</a:t>
            </a:r>
            <a:endParaRPr lang="it-IT" sz="1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286412"/>
          </a:xfrm>
        </p:spPr>
        <p:txBody>
          <a:bodyPr>
            <a:noAutofit/>
          </a:bodyPr>
          <a:lstStyle/>
          <a:p>
            <a:pPr algn="ctr"/>
            <a:r>
              <a:rPr lang="it-IT" sz="1600" b="1" dirty="0" smtClean="0"/>
              <a:t>METODOLOGIE</a:t>
            </a:r>
          </a:p>
          <a:p>
            <a:pPr marL="21590" marR="319405" indent="-9525">
              <a:lnSpc>
                <a:spcPts val="2520"/>
              </a:lnSpc>
              <a:spcBef>
                <a:spcPts val="85"/>
              </a:spcBef>
              <a:buNone/>
            </a:pPr>
            <a:r>
              <a:rPr lang="it-IT" sz="2400" b="1" spc="215" dirty="0">
                <a:cs typeface="Trebuchet MS"/>
              </a:rPr>
              <a:t>C</a:t>
            </a:r>
            <a:r>
              <a:rPr lang="it-IT" sz="2400" b="1" spc="215" dirty="0" smtClean="0">
                <a:cs typeface="Trebuchet MS"/>
              </a:rPr>
              <a:t>oncretizzazione</a:t>
            </a:r>
            <a:r>
              <a:rPr lang="it-IT" sz="2400" spc="215" dirty="0" smtClean="0">
                <a:cs typeface="Trebuchet MS"/>
              </a:rPr>
              <a:t>:</a:t>
            </a:r>
            <a:r>
              <a:rPr lang="it-IT" sz="2400" spc="-280" dirty="0" smtClean="0">
                <a:cs typeface="Trebuchet MS"/>
              </a:rPr>
              <a:t> </a:t>
            </a:r>
            <a:r>
              <a:rPr lang="it-IT" sz="2400" spc="185" dirty="0" smtClean="0">
                <a:cs typeface="Trebuchet MS"/>
              </a:rPr>
              <a:t>continuo</a:t>
            </a:r>
            <a:r>
              <a:rPr lang="it-IT" sz="2400" spc="-35" dirty="0" smtClean="0">
                <a:cs typeface="Trebuchet MS"/>
              </a:rPr>
              <a:t> </a:t>
            </a:r>
            <a:r>
              <a:rPr lang="it-IT" sz="2400" spc="30" dirty="0" smtClean="0">
                <a:cs typeface="Trebuchet MS"/>
              </a:rPr>
              <a:t>riferimento</a:t>
            </a:r>
            <a:r>
              <a:rPr lang="it-IT" sz="2400" spc="-265" dirty="0" smtClean="0">
                <a:cs typeface="Trebuchet MS"/>
              </a:rPr>
              <a:t> </a:t>
            </a:r>
            <a:r>
              <a:rPr lang="it-IT" sz="2400" spc="155" dirty="0" smtClean="0">
                <a:cs typeface="Trebuchet MS"/>
              </a:rPr>
              <a:t>a</a:t>
            </a:r>
            <a:r>
              <a:rPr lang="it-IT" sz="2400" spc="-40" dirty="0" smtClean="0">
                <a:cs typeface="Trebuchet MS"/>
              </a:rPr>
              <a:t> </a:t>
            </a:r>
            <a:r>
              <a:rPr lang="it-IT" sz="2400" spc="80" dirty="0" smtClean="0">
                <a:cs typeface="Trebuchet MS"/>
              </a:rPr>
              <a:t>situazioni</a:t>
            </a:r>
            <a:r>
              <a:rPr lang="it-IT" sz="2400" spc="-40" dirty="0" smtClean="0">
                <a:cs typeface="Trebuchet MS"/>
              </a:rPr>
              <a:t> </a:t>
            </a:r>
            <a:r>
              <a:rPr lang="it-IT" sz="2400" spc="120" dirty="0" smtClean="0">
                <a:cs typeface="Trebuchet MS"/>
              </a:rPr>
              <a:t>concrete  </a:t>
            </a:r>
            <a:r>
              <a:rPr lang="it-IT" sz="2400" spc="60" dirty="0" smtClean="0">
                <a:cs typeface="Trebuchet MS"/>
              </a:rPr>
              <a:t>vicine </a:t>
            </a:r>
            <a:r>
              <a:rPr lang="it-IT" sz="2400" spc="-10" dirty="0" smtClean="0">
                <a:cs typeface="Trebuchet MS"/>
              </a:rPr>
              <a:t>all’esperienza</a:t>
            </a:r>
            <a:r>
              <a:rPr lang="it-IT" sz="2400" spc="-420" dirty="0" smtClean="0">
                <a:cs typeface="Trebuchet MS"/>
              </a:rPr>
              <a:t> </a:t>
            </a:r>
            <a:r>
              <a:rPr lang="it-IT" sz="2400" spc="70" dirty="0" smtClean="0">
                <a:cs typeface="Trebuchet MS"/>
              </a:rPr>
              <a:t>dell’alunno</a:t>
            </a:r>
          </a:p>
          <a:p>
            <a:pPr marL="21590" marR="319405" indent="-9525">
              <a:lnSpc>
                <a:spcPts val="2520"/>
              </a:lnSpc>
              <a:spcBef>
                <a:spcPts val="85"/>
              </a:spcBef>
              <a:buNone/>
            </a:pPr>
            <a:endParaRPr lang="it-IT" sz="2400" dirty="0" smtClean="0">
              <a:cs typeface="Trebuchet MS"/>
            </a:endParaRPr>
          </a:p>
          <a:p>
            <a:pPr marL="21590" marR="635635" indent="-9525">
              <a:lnSpc>
                <a:spcPct val="105000"/>
              </a:lnSpc>
              <a:spcBef>
                <a:spcPts val="160"/>
              </a:spcBef>
              <a:buNone/>
            </a:pPr>
            <a:r>
              <a:rPr lang="it-IT" sz="2400" b="1" spc="200" dirty="0">
                <a:cs typeface="Trebuchet MS"/>
              </a:rPr>
              <a:t>I</a:t>
            </a:r>
            <a:r>
              <a:rPr lang="it-IT" sz="2400" b="1" spc="200" dirty="0" smtClean="0">
                <a:cs typeface="Trebuchet MS"/>
              </a:rPr>
              <a:t>ndividualizzazione</a:t>
            </a:r>
            <a:r>
              <a:rPr lang="it-IT" sz="2400" spc="200" dirty="0" smtClean="0">
                <a:cs typeface="Trebuchet MS"/>
              </a:rPr>
              <a:t>:</a:t>
            </a:r>
            <a:r>
              <a:rPr lang="it-IT" sz="2400" spc="-295" dirty="0" smtClean="0">
                <a:cs typeface="Trebuchet MS"/>
              </a:rPr>
              <a:t> </a:t>
            </a:r>
            <a:r>
              <a:rPr lang="it-IT" sz="2400" spc="20" dirty="0" smtClean="0">
                <a:cs typeface="Trebuchet MS"/>
              </a:rPr>
              <a:t>richiesta</a:t>
            </a:r>
            <a:r>
              <a:rPr lang="it-IT" sz="2400" spc="-80" dirty="0" smtClean="0">
                <a:cs typeface="Trebuchet MS"/>
              </a:rPr>
              <a:t> </a:t>
            </a:r>
            <a:r>
              <a:rPr lang="it-IT" sz="2400" spc="110" dirty="0" smtClean="0">
                <a:cs typeface="Trebuchet MS"/>
              </a:rPr>
              <a:t>di</a:t>
            </a:r>
            <a:r>
              <a:rPr lang="it-IT" sz="2400" spc="-75" dirty="0" smtClean="0">
                <a:cs typeface="Trebuchet MS"/>
              </a:rPr>
              <a:t> </a:t>
            </a:r>
            <a:r>
              <a:rPr lang="it-IT" sz="2400" spc="45" dirty="0" smtClean="0">
                <a:cs typeface="Trebuchet MS"/>
              </a:rPr>
              <a:t>prestazioni</a:t>
            </a:r>
            <a:r>
              <a:rPr lang="it-IT" sz="2400" spc="-60" dirty="0" smtClean="0">
                <a:cs typeface="Trebuchet MS"/>
              </a:rPr>
              <a:t> </a:t>
            </a:r>
            <a:r>
              <a:rPr lang="it-IT" sz="2400" spc="70" dirty="0" smtClean="0">
                <a:cs typeface="Trebuchet MS"/>
              </a:rPr>
              <a:t>commisurate</a:t>
            </a:r>
            <a:r>
              <a:rPr lang="it-IT" sz="2400" spc="-245" dirty="0" smtClean="0">
                <a:cs typeface="Trebuchet MS"/>
              </a:rPr>
              <a:t> </a:t>
            </a:r>
            <a:r>
              <a:rPr lang="it-IT" sz="2400" spc="5" dirty="0" smtClean="0">
                <a:cs typeface="Trebuchet MS"/>
              </a:rPr>
              <a:t>alle  </a:t>
            </a:r>
            <a:r>
              <a:rPr lang="it-IT" sz="2400" spc="30" dirty="0" smtClean="0">
                <a:cs typeface="Trebuchet MS"/>
              </a:rPr>
              <a:t>abilità </a:t>
            </a:r>
            <a:r>
              <a:rPr lang="it-IT" sz="2400" spc="100" dirty="0" smtClean="0">
                <a:cs typeface="Trebuchet MS"/>
              </a:rPr>
              <a:t>che </a:t>
            </a:r>
            <a:r>
              <a:rPr lang="it-IT" sz="2400" spc="75" dirty="0" smtClean="0">
                <a:cs typeface="Trebuchet MS"/>
              </a:rPr>
              <a:t>l’alunno</a:t>
            </a:r>
            <a:r>
              <a:rPr lang="it-IT" sz="2400" spc="-409" dirty="0" smtClean="0">
                <a:cs typeface="Trebuchet MS"/>
              </a:rPr>
              <a:t> </a:t>
            </a:r>
            <a:r>
              <a:rPr lang="it-IT" sz="2400" dirty="0" smtClean="0">
                <a:cs typeface="Trebuchet MS"/>
              </a:rPr>
              <a:t>effettivamente </a:t>
            </a:r>
            <a:r>
              <a:rPr lang="it-IT" sz="2400" spc="20" dirty="0" smtClean="0">
                <a:cs typeface="Trebuchet MS"/>
              </a:rPr>
              <a:t>possiede</a:t>
            </a:r>
          </a:p>
          <a:p>
            <a:pPr marL="21590" marR="635635" indent="-9525">
              <a:lnSpc>
                <a:spcPct val="105000"/>
              </a:lnSpc>
              <a:spcBef>
                <a:spcPts val="160"/>
              </a:spcBef>
            </a:pPr>
            <a:endParaRPr lang="it-IT" sz="24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  <a:buNone/>
            </a:pPr>
            <a:r>
              <a:rPr lang="it-IT" sz="2400" b="1" spc="165" dirty="0">
                <a:cs typeface="Trebuchet MS"/>
              </a:rPr>
              <a:t>S</a:t>
            </a:r>
            <a:r>
              <a:rPr lang="it-IT" sz="2400" b="1" spc="165" dirty="0" smtClean="0">
                <a:cs typeface="Trebuchet MS"/>
              </a:rPr>
              <a:t>emplificazione</a:t>
            </a:r>
            <a:r>
              <a:rPr lang="it-IT" sz="2400" spc="165" dirty="0" smtClean="0">
                <a:cs typeface="Trebuchet MS"/>
              </a:rPr>
              <a:t>:</a:t>
            </a:r>
            <a:r>
              <a:rPr lang="it-IT" sz="2400" spc="-290" dirty="0" smtClean="0">
                <a:cs typeface="Trebuchet MS"/>
              </a:rPr>
              <a:t> </a:t>
            </a:r>
            <a:r>
              <a:rPr lang="it-IT" sz="2400" spc="110" dirty="0" smtClean="0">
                <a:cs typeface="Trebuchet MS"/>
              </a:rPr>
              <a:t>richiamo</a:t>
            </a:r>
            <a:r>
              <a:rPr lang="it-IT" sz="2400" spc="-50" dirty="0" smtClean="0">
                <a:cs typeface="Trebuchet MS"/>
              </a:rPr>
              <a:t> </a:t>
            </a:r>
            <a:r>
              <a:rPr lang="it-IT" sz="2400" spc="25" dirty="0" smtClean="0">
                <a:cs typeface="Trebuchet MS"/>
              </a:rPr>
              <a:t>requisiti</a:t>
            </a:r>
            <a:r>
              <a:rPr lang="it-IT" sz="2400" spc="-60" dirty="0" smtClean="0">
                <a:cs typeface="Trebuchet MS"/>
              </a:rPr>
              <a:t> </a:t>
            </a:r>
            <a:r>
              <a:rPr lang="it-IT" sz="2400" spc="45" dirty="0" smtClean="0">
                <a:cs typeface="Trebuchet MS"/>
              </a:rPr>
              <a:t>necessari</a:t>
            </a:r>
            <a:r>
              <a:rPr lang="it-IT" sz="2400" spc="-265" dirty="0" smtClean="0">
                <a:cs typeface="Trebuchet MS"/>
              </a:rPr>
              <a:t> </a:t>
            </a:r>
            <a:r>
              <a:rPr lang="it-IT" sz="2400" spc="155" dirty="0" smtClean="0">
                <a:cs typeface="Trebuchet MS"/>
              </a:rPr>
              <a:t>a</a:t>
            </a:r>
            <a:r>
              <a:rPr lang="it-IT" sz="2400" spc="-55" dirty="0" smtClean="0">
                <a:cs typeface="Trebuchet MS"/>
              </a:rPr>
              <a:t> </a:t>
            </a:r>
            <a:r>
              <a:rPr lang="it-IT" sz="2400" spc="-10" dirty="0" smtClean="0">
                <a:cs typeface="Trebuchet MS"/>
              </a:rPr>
              <a:t>risolvere</a:t>
            </a:r>
            <a:r>
              <a:rPr lang="it-IT" sz="2400" spc="-50" dirty="0" smtClean="0">
                <a:cs typeface="Trebuchet MS"/>
              </a:rPr>
              <a:t> </a:t>
            </a:r>
            <a:r>
              <a:rPr lang="it-IT" sz="2400" spc="-45" dirty="0" smtClean="0">
                <a:cs typeface="Trebuchet MS"/>
              </a:rPr>
              <a:t>il</a:t>
            </a:r>
            <a:r>
              <a:rPr lang="it-IT" sz="2400" spc="-55" dirty="0" smtClean="0">
                <a:cs typeface="Trebuchet MS"/>
              </a:rPr>
              <a:t> </a:t>
            </a:r>
            <a:r>
              <a:rPr lang="it-IT" sz="2400" spc="100" dirty="0" smtClean="0">
                <a:cs typeface="Trebuchet MS"/>
              </a:rPr>
              <a:t>compito</a:t>
            </a:r>
          </a:p>
          <a:p>
            <a:pPr marL="12700">
              <a:spcBef>
                <a:spcPts val="475"/>
              </a:spcBef>
              <a:buNone/>
            </a:pPr>
            <a:endParaRPr lang="it-IT" sz="24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buNone/>
            </a:pPr>
            <a:r>
              <a:rPr lang="it-IT" sz="2400" b="1" spc="195" dirty="0">
                <a:cs typeface="Trebuchet MS"/>
              </a:rPr>
              <a:t>S</a:t>
            </a:r>
            <a:r>
              <a:rPr lang="it-IT" sz="2400" b="1" spc="195" dirty="0" smtClean="0">
                <a:cs typeface="Trebuchet MS"/>
              </a:rPr>
              <a:t>chematizzazione</a:t>
            </a:r>
            <a:r>
              <a:rPr lang="it-IT" sz="2400" spc="195" dirty="0" smtClean="0">
                <a:cs typeface="Trebuchet MS"/>
              </a:rPr>
              <a:t>:</a:t>
            </a:r>
            <a:r>
              <a:rPr lang="it-IT" sz="2400" spc="-285" dirty="0" smtClean="0">
                <a:cs typeface="Trebuchet MS"/>
              </a:rPr>
              <a:t> </a:t>
            </a:r>
            <a:r>
              <a:rPr lang="it-IT" sz="2400" spc="95" dirty="0" smtClean="0">
                <a:cs typeface="Trebuchet MS"/>
              </a:rPr>
              <a:t>raggiungimento</a:t>
            </a:r>
            <a:r>
              <a:rPr lang="it-IT" sz="2400" spc="-80" dirty="0" smtClean="0">
                <a:cs typeface="Trebuchet MS"/>
              </a:rPr>
              <a:t> </a:t>
            </a:r>
            <a:r>
              <a:rPr lang="it-IT" sz="2400" spc="15" dirty="0" smtClean="0">
                <a:cs typeface="Trebuchet MS"/>
              </a:rPr>
              <a:t>obiettivi</a:t>
            </a:r>
            <a:r>
              <a:rPr lang="it-IT" sz="2400" spc="-50" dirty="0" smtClean="0">
                <a:cs typeface="Trebuchet MS"/>
              </a:rPr>
              <a:t> </a:t>
            </a:r>
            <a:r>
              <a:rPr lang="it-IT" sz="2400" spc="265" dirty="0" smtClean="0">
                <a:cs typeface="Trebuchet MS"/>
              </a:rPr>
              <a:t>con</a:t>
            </a:r>
            <a:r>
              <a:rPr lang="it-IT" sz="2400" spc="-45" dirty="0" smtClean="0">
                <a:cs typeface="Trebuchet MS"/>
              </a:rPr>
              <a:t> </a:t>
            </a:r>
            <a:r>
              <a:rPr lang="it-IT" sz="2400" spc="70" dirty="0" smtClean="0">
                <a:cs typeface="Trebuchet MS"/>
              </a:rPr>
              <a:t>scarto</a:t>
            </a:r>
            <a:r>
              <a:rPr lang="it-IT" sz="2400" spc="-40" dirty="0" smtClean="0">
                <a:cs typeface="Trebuchet MS"/>
              </a:rPr>
              <a:t> </a:t>
            </a:r>
            <a:r>
              <a:rPr lang="it-IT" sz="2400" spc="110" dirty="0" smtClean="0">
                <a:cs typeface="Trebuchet MS"/>
              </a:rPr>
              <a:t>di</a:t>
            </a:r>
            <a:r>
              <a:rPr lang="it-IT" sz="2400" spc="-310" dirty="0" smtClean="0">
                <a:cs typeface="Trebuchet MS"/>
              </a:rPr>
              <a:t> </a:t>
            </a:r>
            <a:r>
              <a:rPr lang="it-IT" sz="2400" spc="40" dirty="0" smtClean="0">
                <a:cs typeface="Trebuchet MS"/>
              </a:rPr>
              <a:t>tutte </a:t>
            </a:r>
            <a:r>
              <a:rPr lang="it-IT" sz="2400" spc="-55" dirty="0" smtClean="0">
                <a:cs typeface="Trebuchet MS"/>
              </a:rPr>
              <a:t>le</a:t>
            </a:r>
            <a:r>
              <a:rPr lang="it-IT" sz="2400" spc="-75" dirty="0" smtClean="0">
                <a:cs typeface="Trebuchet MS"/>
              </a:rPr>
              <a:t> </a:t>
            </a:r>
            <a:r>
              <a:rPr lang="it-IT" sz="2400" spc="114" dirty="0" smtClean="0">
                <a:cs typeface="Trebuchet MS"/>
              </a:rPr>
              <a:t>informazioni</a:t>
            </a:r>
            <a:r>
              <a:rPr lang="it-IT" sz="2400" spc="-40" dirty="0" smtClean="0">
                <a:cs typeface="Trebuchet MS"/>
              </a:rPr>
              <a:t> </a:t>
            </a:r>
            <a:r>
              <a:rPr lang="it-IT" sz="2400" spc="285" dirty="0" smtClean="0">
                <a:cs typeface="Trebuchet MS"/>
              </a:rPr>
              <a:t>non</a:t>
            </a:r>
            <a:r>
              <a:rPr lang="it-IT" sz="2400" spc="-50" dirty="0" smtClean="0">
                <a:cs typeface="Trebuchet MS"/>
              </a:rPr>
              <a:t> </a:t>
            </a:r>
            <a:r>
              <a:rPr lang="it-IT" sz="2400" spc="25" dirty="0" smtClean="0">
                <a:cs typeface="Trebuchet MS"/>
              </a:rPr>
              <a:t>essenziali</a:t>
            </a:r>
            <a:r>
              <a:rPr lang="it-IT" sz="2400" spc="-290" dirty="0" smtClean="0">
                <a:cs typeface="Trebuchet MS"/>
              </a:rPr>
              <a:t> </a:t>
            </a:r>
            <a:r>
              <a:rPr lang="it-IT" sz="2400" spc="95" dirty="0" smtClean="0">
                <a:cs typeface="Trebuchet MS"/>
              </a:rPr>
              <a:t>allo</a:t>
            </a:r>
            <a:r>
              <a:rPr lang="it-IT" sz="2400" spc="-70" dirty="0" smtClean="0">
                <a:cs typeface="Trebuchet MS"/>
              </a:rPr>
              <a:t> </a:t>
            </a:r>
            <a:r>
              <a:rPr lang="it-IT" sz="2400" spc="130" dirty="0" smtClean="0">
                <a:cs typeface="Trebuchet MS"/>
              </a:rPr>
              <a:t>scopo</a:t>
            </a:r>
          </a:p>
          <a:p>
            <a:pPr marL="21590">
              <a:spcBef>
                <a:spcPts val="120"/>
              </a:spcBef>
              <a:buNone/>
            </a:pPr>
            <a:endParaRPr lang="it-IT" sz="1600" dirty="0" smtClean="0"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it-IT" sz="2700" b="1" dirty="0" smtClean="0"/>
              <a:t>METODOLOGIE</a:t>
            </a:r>
            <a:r>
              <a:rPr lang="it-IT" b="1" dirty="0" smtClean="0"/>
              <a:t/>
            </a:r>
            <a:br>
              <a:rPr lang="it-IT" b="1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1590" marR="5080" indent="-9525">
              <a:lnSpc>
                <a:spcPct val="105100"/>
              </a:lnSpc>
              <a:spcBef>
                <a:spcPts val="615"/>
              </a:spcBef>
              <a:buNone/>
            </a:pPr>
            <a:r>
              <a:rPr lang="it-IT" b="1" spc="160" dirty="0" smtClean="0">
                <a:cs typeface="Trebuchet MS"/>
              </a:rPr>
              <a:t>Reiterazione</a:t>
            </a:r>
            <a:r>
              <a:rPr lang="it-IT" spc="160" dirty="0" smtClean="0">
                <a:cs typeface="Trebuchet MS"/>
              </a:rPr>
              <a:t>:</a:t>
            </a:r>
            <a:r>
              <a:rPr lang="it-IT" spc="-290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ripetizione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periodica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delle</a:t>
            </a:r>
            <a:r>
              <a:rPr lang="it-IT" spc="-285" dirty="0" smtClean="0">
                <a:cs typeface="Trebuchet MS"/>
              </a:rPr>
              <a:t> </a:t>
            </a:r>
            <a:r>
              <a:rPr lang="it-IT" spc="30" dirty="0" smtClean="0">
                <a:cs typeface="Trebuchet MS"/>
              </a:rPr>
              <a:t>abilità</a:t>
            </a:r>
            <a:r>
              <a:rPr lang="it-IT" spc="-250" dirty="0" smtClean="0">
                <a:cs typeface="Trebuchet MS"/>
              </a:rPr>
              <a:t> </a:t>
            </a:r>
            <a:r>
              <a:rPr lang="it-IT" spc="55" dirty="0" smtClean="0">
                <a:cs typeface="Trebuchet MS"/>
              </a:rPr>
              <a:t>acquisite</a:t>
            </a:r>
            <a:r>
              <a:rPr lang="it-IT" spc="-26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al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fine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55" dirty="0" smtClean="0">
                <a:cs typeface="Trebuchet MS"/>
              </a:rPr>
              <a:t>del  </a:t>
            </a:r>
            <a:r>
              <a:rPr lang="it-IT" spc="90" dirty="0" smtClean="0">
                <a:cs typeface="Trebuchet MS"/>
              </a:rPr>
              <a:t>graduale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strutturarsi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29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automatismi</a:t>
            </a:r>
          </a:p>
          <a:p>
            <a:pPr marL="21590" marR="5080" indent="-9525">
              <a:lnSpc>
                <a:spcPct val="105100"/>
              </a:lnSpc>
              <a:spcBef>
                <a:spcPts val="615"/>
              </a:spcBef>
              <a:buNone/>
            </a:pPr>
            <a:endParaRPr lang="it-IT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950"/>
              </a:spcBef>
              <a:buNone/>
            </a:pPr>
            <a:r>
              <a:rPr lang="it-IT" b="1" spc="125" dirty="0" err="1" smtClean="0">
                <a:cs typeface="Trebuchet MS"/>
              </a:rPr>
              <a:t>Modeling</a:t>
            </a:r>
            <a:r>
              <a:rPr lang="it-IT" spc="125" dirty="0" smtClean="0">
                <a:cs typeface="Trebuchet MS"/>
              </a:rPr>
              <a:t>:apprendimento </a:t>
            </a:r>
            <a:r>
              <a:rPr lang="it-IT" spc="-40" dirty="0" smtClean="0">
                <a:cs typeface="Trebuchet MS"/>
              </a:rPr>
              <a:t>per</a:t>
            </a:r>
            <a:r>
              <a:rPr lang="it-IT" spc="-200" dirty="0" smtClean="0">
                <a:cs typeface="Trebuchet MS"/>
              </a:rPr>
              <a:t> </a:t>
            </a:r>
            <a:r>
              <a:rPr lang="it-IT" spc="65" dirty="0" smtClean="0">
                <a:cs typeface="Trebuchet MS"/>
              </a:rPr>
              <a:t>imitazione</a:t>
            </a:r>
          </a:p>
          <a:p>
            <a:pPr marL="19685">
              <a:spcBef>
                <a:spcPts val="950"/>
              </a:spcBef>
              <a:buNone/>
            </a:pPr>
            <a:endParaRPr lang="it-IT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19"/>
              </a:spcBef>
              <a:buNone/>
            </a:pPr>
            <a:r>
              <a:rPr lang="it-IT" b="1" spc="120" dirty="0" err="1" smtClean="0">
                <a:cs typeface="Trebuchet MS"/>
              </a:rPr>
              <a:t>Shaping</a:t>
            </a:r>
            <a:r>
              <a:rPr lang="it-IT" spc="120" dirty="0" smtClean="0">
                <a:cs typeface="Trebuchet MS"/>
              </a:rPr>
              <a:t>:apprendimento </a:t>
            </a:r>
            <a:r>
              <a:rPr lang="it-IT" spc="-40" dirty="0" smtClean="0">
                <a:cs typeface="Trebuchet MS"/>
              </a:rPr>
              <a:t>per</a:t>
            </a:r>
            <a:r>
              <a:rPr lang="it-IT" spc="-425" dirty="0" smtClean="0">
                <a:cs typeface="Trebuchet MS"/>
              </a:rPr>
              <a:t> </a:t>
            </a:r>
            <a:r>
              <a:rPr lang="it-IT" spc="65" dirty="0" smtClean="0">
                <a:cs typeface="Trebuchet MS"/>
              </a:rPr>
              <a:t>approssimazione</a:t>
            </a:r>
          </a:p>
          <a:p>
            <a:pPr marL="19685">
              <a:lnSpc>
                <a:spcPct val="100000"/>
              </a:lnSpc>
              <a:spcBef>
                <a:spcPts val="819"/>
              </a:spcBef>
              <a:buNone/>
            </a:pPr>
            <a:endParaRPr lang="it-IT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20"/>
              </a:spcBef>
              <a:buNone/>
            </a:pPr>
            <a:r>
              <a:rPr lang="it-IT" b="1" spc="210" dirty="0" smtClean="0">
                <a:cs typeface="Trebuchet MS"/>
              </a:rPr>
              <a:t>Lezioni</a:t>
            </a:r>
            <a:r>
              <a:rPr lang="it-IT" b="1" spc="-90" dirty="0" smtClean="0">
                <a:cs typeface="Trebuchet MS"/>
              </a:rPr>
              <a:t> </a:t>
            </a:r>
            <a:r>
              <a:rPr lang="it-IT" b="1" spc="170" dirty="0" smtClean="0">
                <a:cs typeface="Trebuchet MS"/>
              </a:rPr>
              <a:t>individualizzate</a:t>
            </a:r>
            <a:r>
              <a:rPr lang="it-IT" spc="170" dirty="0" smtClean="0">
                <a:cs typeface="Trebuchet MS"/>
              </a:rPr>
              <a:t>:</a:t>
            </a:r>
            <a:r>
              <a:rPr lang="it-IT" spc="-29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lezione</a:t>
            </a:r>
            <a:r>
              <a:rPr lang="it-IT" spc="-75" dirty="0" smtClean="0">
                <a:cs typeface="Trebuchet MS"/>
              </a:rPr>
              <a:t> </a:t>
            </a:r>
            <a:r>
              <a:rPr lang="it-IT" spc="105" dirty="0" smtClean="0">
                <a:cs typeface="Trebuchet MS"/>
              </a:rPr>
              <a:t>singola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frontale</a:t>
            </a:r>
          </a:p>
          <a:p>
            <a:pPr marL="19685">
              <a:lnSpc>
                <a:spcPct val="100000"/>
              </a:lnSpc>
              <a:spcBef>
                <a:spcPts val="820"/>
              </a:spcBef>
              <a:buNone/>
            </a:pPr>
            <a:endParaRPr lang="it-IT" spc="35" dirty="0" smtClean="0">
              <a:cs typeface="Trebuchet MS"/>
            </a:endParaRPr>
          </a:p>
          <a:p>
            <a:pPr marL="19685">
              <a:spcBef>
                <a:spcPts val="820"/>
              </a:spcBef>
              <a:buNone/>
            </a:pPr>
            <a:endParaRPr lang="it-IT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45"/>
              </a:spcBef>
              <a:buNone/>
            </a:pPr>
            <a:r>
              <a:rPr lang="it-IT" b="1" spc="220" dirty="0" err="1" smtClean="0">
                <a:cs typeface="Trebuchet MS"/>
              </a:rPr>
              <a:t>Prompting</a:t>
            </a:r>
            <a:r>
              <a:rPr lang="it-IT" b="1" spc="-95" dirty="0" smtClean="0">
                <a:cs typeface="Trebuchet MS"/>
              </a:rPr>
              <a:t> </a:t>
            </a:r>
            <a:r>
              <a:rPr lang="it-IT" b="1" spc="140" dirty="0" smtClean="0">
                <a:cs typeface="Trebuchet MS"/>
              </a:rPr>
              <a:t>fading</a:t>
            </a:r>
            <a:r>
              <a:rPr lang="it-IT" spc="140" dirty="0" smtClean="0">
                <a:cs typeface="Trebuchet MS"/>
              </a:rPr>
              <a:t>:</a:t>
            </a:r>
            <a:r>
              <a:rPr lang="it-IT" spc="-275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esecuzione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100" dirty="0" smtClean="0">
                <a:cs typeface="Trebuchet MS"/>
              </a:rPr>
              <a:t>compito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270" dirty="0" smtClean="0">
                <a:cs typeface="Trebuchet MS"/>
              </a:rPr>
              <a:t>con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aiuti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100" dirty="0" smtClean="0">
                <a:cs typeface="Trebuchet MS"/>
              </a:rPr>
              <a:t>che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-55" dirty="0" smtClean="0">
                <a:cs typeface="Trebuchet MS"/>
              </a:rPr>
              <a:t>si</a:t>
            </a:r>
            <a:r>
              <a:rPr lang="it-IT" spc="-260" dirty="0" smtClean="0">
                <a:cs typeface="Trebuchet MS"/>
              </a:rPr>
              <a:t> </a:t>
            </a:r>
            <a:r>
              <a:rPr lang="it-IT" spc="120" dirty="0" smtClean="0">
                <a:cs typeface="Trebuchet MS"/>
              </a:rPr>
              <a:t>attenuano </a:t>
            </a:r>
            <a:r>
              <a:rPr lang="it-IT" spc="60" dirty="0" smtClean="0">
                <a:cs typeface="Trebuchet MS"/>
              </a:rPr>
              <a:t>nel</a:t>
            </a:r>
            <a:r>
              <a:rPr lang="it-IT" spc="-315" dirty="0" smtClean="0">
                <a:cs typeface="Trebuchet MS"/>
              </a:rPr>
              <a:t> </a:t>
            </a:r>
            <a:r>
              <a:rPr lang="it-IT" spc="65" dirty="0" smtClean="0">
                <a:cs typeface="Trebuchet MS"/>
              </a:rPr>
              <a:t>tempo</a:t>
            </a:r>
            <a:endParaRPr lang="it-IT" dirty="0" smtClean="0">
              <a:cs typeface="Trebuchet MS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3 - 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15" dirty="0" smtClean="0"/>
              <a:t>IPOTESI</a:t>
            </a:r>
            <a:r>
              <a:rPr lang="it-IT" sz="1800" spc="-70" dirty="0" smtClean="0"/>
              <a:t> </a:t>
            </a:r>
            <a:r>
              <a:rPr lang="it-IT" sz="1800" spc="220" dirty="0" smtClean="0"/>
              <a:t>OPERATIVE</a:t>
            </a:r>
            <a:r>
              <a:rPr lang="it-IT" sz="1800" spc="-45" dirty="0" smtClean="0"/>
              <a:t> </a:t>
            </a:r>
            <a:r>
              <a:rPr lang="it-IT" sz="1800" spc="365" dirty="0" smtClean="0"/>
              <a:t>–</a:t>
            </a:r>
            <a:r>
              <a:rPr lang="it-IT" sz="1800" spc="-70" dirty="0" smtClean="0"/>
              <a:t> </a:t>
            </a:r>
            <a:r>
              <a:rPr lang="it-IT" sz="1800" spc="280" dirty="0" smtClean="0"/>
              <a:t>STRUMENTI</a:t>
            </a:r>
            <a:r>
              <a:rPr lang="it-IT" sz="1800" spc="-65" dirty="0" smtClean="0"/>
              <a:t> </a:t>
            </a:r>
            <a:r>
              <a:rPr lang="it-IT" sz="1800" spc="-100" dirty="0" smtClean="0"/>
              <a:t>-  </a:t>
            </a:r>
            <a:r>
              <a:rPr lang="it-IT" sz="1800" spc="280" dirty="0" smtClean="0"/>
              <a:t>VALUTAZIONE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71504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it-IT" sz="2400" b="1" dirty="0" smtClean="0"/>
              <a:t>METODOLOGIE</a:t>
            </a:r>
          </a:p>
          <a:p>
            <a:pPr marL="21590" marR="352425" indent="-9525">
              <a:lnSpc>
                <a:spcPts val="2520"/>
              </a:lnSpc>
              <a:spcBef>
                <a:spcPts val="85"/>
              </a:spcBef>
            </a:pPr>
            <a:r>
              <a:rPr lang="it-IT" sz="1900" b="1" spc="190" dirty="0" err="1">
                <a:cs typeface="Trebuchet MS"/>
              </a:rPr>
              <a:t>P</a:t>
            </a:r>
            <a:r>
              <a:rPr lang="it-IT" sz="1900" b="1" spc="190" dirty="0" err="1" smtClean="0">
                <a:cs typeface="Trebuchet MS"/>
              </a:rPr>
              <a:t>roblem</a:t>
            </a:r>
            <a:r>
              <a:rPr lang="it-IT" sz="1900" b="1" spc="-75" dirty="0" smtClean="0">
                <a:cs typeface="Trebuchet MS"/>
              </a:rPr>
              <a:t> </a:t>
            </a:r>
            <a:r>
              <a:rPr lang="it-IT" sz="1900" b="1" spc="130" dirty="0" err="1" smtClean="0">
                <a:cs typeface="Trebuchet MS"/>
              </a:rPr>
              <a:t>solving</a:t>
            </a:r>
            <a:r>
              <a:rPr lang="it-IT" sz="1900" spc="130" dirty="0" smtClean="0">
                <a:cs typeface="Trebuchet MS"/>
              </a:rPr>
              <a:t>: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formulazioni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-20" dirty="0" smtClean="0">
                <a:cs typeface="Trebuchet MS"/>
              </a:rPr>
              <a:t>ipotesi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risolutive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sulla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base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  </a:t>
            </a:r>
            <a:r>
              <a:rPr lang="it-IT" sz="1900" spc="10" dirty="0" smtClean="0">
                <a:cs typeface="Trebuchet MS"/>
              </a:rPr>
              <a:t>prerequisiti </a:t>
            </a:r>
            <a:r>
              <a:rPr lang="it-IT" sz="1900" spc="-70" dirty="0" smtClean="0">
                <a:cs typeface="Trebuchet MS"/>
              </a:rPr>
              <a:t>e </a:t>
            </a:r>
            <a:r>
              <a:rPr lang="it-IT" sz="1900" spc="110" dirty="0" smtClean="0">
                <a:cs typeface="Trebuchet MS"/>
              </a:rPr>
              <a:t>nuove</a:t>
            </a:r>
            <a:r>
              <a:rPr lang="it-IT" sz="1900" spc="-120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informazioni</a:t>
            </a:r>
          </a:p>
          <a:p>
            <a:pPr marL="21590" marR="352425" indent="-9525">
              <a:lnSpc>
                <a:spcPts val="2520"/>
              </a:lnSpc>
              <a:spcBef>
                <a:spcPts val="85"/>
              </a:spcBef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  <a:buNone/>
            </a:pPr>
            <a:r>
              <a:rPr lang="it-IT" sz="1900" b="1" spc="190" dirty="0">
                <a:cs typeface="Trebuchet MS"/>
              </a:rPr>
              <a:t>C</a:t>
            </a:r>
            <a:r>
              <a:rPr lang="it-IT" sz="1900" b="1" spc="190" dirty="0" smtClean="0">
                <a:cs typeface="Trebuchet MS"/>
              </a:rPr>
              <a:t>ooperative</a:t>
            </a:r>
            <a:r>
              <a:rPr lang="it-IT" sz="1900" b="1" spc="-95" dirty="0" smtClean="0">
                <a:cs typeface="Trebuchet MS"/>
              </a:rPr>
              <a:t> </a:t>
            </a:r>
            <a:r>
              <a:rPr lang="it-IT" sz="1900" b="1" spc="165" dirty="0" err="1" smtClean="0">
                <a:cs typeface="Trebuchet MS"/>
              </a:rPr>
              <a:t>learning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lavoro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cooperativo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classe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-40" dirty="0" smtClean="0">
                <a:cs typeface="Trebuchet MS"/>
              </a:rPr>
              <a:t>per  </a:t>
            </a:r>
            <a:r>
              <a:rPr lang="it-IT" sz="1900" spc="40" dirty="0" smtClean="0">
                <a:cs typeface="Trebuchet MS"/>
              </a:rPr>
              <a:t>apprendere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insieme</a:t>
            </a:r>
          </a:p>
          <a:p>
            <a:pPr marL="21590">
              <a:lnSpc>
                <a:spcPct val="100000"/>
              </a:lnSpc>
              <a:spcBef>
                <a:spcPts val="120"/>
              </a:spcBef>
            </a:pPr>
            <a:endParaRPr lang="it-IT" sz="1900" dirty="0" smtClean="0">
              <a:cs typeface="Trebuchet MS"/>
            </a:endParaRP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r>
              <a:rPr lang="it-IT" sz="1900" b="1" spc="165" dirty="0">
                <a:cs typeface="Trebuchet MS"/>
              </a:rPr>
              <a:t>T</a:t>
            </a:r>
            <a:r>
              <a:rPr lang="it-IT" sz="1900" b="1" spc="165" dirty="0" smtClean="0">
                <a:cs typeface="Trebuchet MS"/>
              </a:rPr>
              <a:t>utoring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lavoro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classe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265" dirty="0" smtClean="0">
                <a:cs typeface="Trebuchet MS"/>
              </a:rPr>
              <a:t>con</a:t>
            </a:r>
            <a:r>
              <a:rPr lang="it-IT" sz="1900" spc="-250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altri</a:t>
            </a:r>
            <a:r>
              <a:rPr lang="it-IT" sz="1900" spc="-245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allievi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160" dirty="0" smtClean="0">
                <a:cs typeface="Trebuchet MS"/>
              </a:rPr>
              <a:t>fanno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da</a:t>
            </a:r>
            <a:r>
              <a:rPr lang="it-IT" sz="1900" spc="-30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tutor</a:t>
            </a: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endParaRPr lang="it-IT" sz="1900" spc="80" dirty="0" smtClean="0">
              <a:cs typeface="Trebuchet MS"/>
            </a:endParaRP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r>
              <a:rPr lang="it-IT" sz="1900" b="1" spc="80" dirty="0">
                <a:cs typeface="Trebuchet MS"/>
              </a:rPr>
              <a:t>T</a:t>
            </a:r>
            <a:r>
              <a:rPr lang="it-IT" sz="1900" b="1" spc="165" dirty="0" smtClean="0">
                <a:cs typeface="Trebuchet MS"/>
              </a:rPr>
              <a:t>ask</a:t>
            </a:r>
            <a:r>
              <a:rPr lang="it-IT" sz="1900" b="1" spc="-260" dirty="0" smtClean="0">
                <a:cs typeface="Trebuchet MS"/>
              </a:rPr>
              <a:t> </a:t>
            </a:r>
            <a:r>
              <a:rPr lang="it-IT" sz="1900" b="1" spc="175" dirty="0" err="1" smtClean="0">
                <a:cs typeface="Trebuchet MS"/>
              </a:rPr>
              <a:t>analysis</a:t>
            </a:r>
            <a:r>
              <a:rPr lang="it-IT" sz="1900" b="1" spc="-75" dirty="0" smtClean="0">
                <a:cs typeface="Trebuchet MS"/>
              </a:rPr>
              <a:t> </a:t>
            </a:r>
            <a:r>
              <a:rPr lang="it-IT" sz="1900" b="1" spc="185" dirty="0" smtClean="0">
                <a:cs typeface="Trebuchet MS"/>
              </a:rPr>
              <a:t>(analisi</a:t>
            </a:r>
            <a:r>
              <a:rPr lang="it-IT" sz="1900" b="1" spc="-70" dirty="0" smtClean="0">
                <a:cs typeface="Trebuchet MS"/>
              </a:rPr>
              <a:t> </a:t>
            </a:r>
            <a:r>
              <a:rPr lang="it-IT" sz="1900" b="1" spc="190" dirty="0" smtClean="0">
                <a:cs typeface="Trebuchet MS"/>
              </a:rPr>
              <a:t>del</a:t>
            </a:r>
            <a:r>
              <a:rPr lang="it-IT" sz="1900" b="1" spc="-55" dirty="0" smtClean="0">
                <a:cs typeface="Trebuchet MS"/>
              </a:rPr>
              <a:t> </a:t>
            </a:r>
            <a:r>
              <a:rPr lang="it-IT" sz="1900" b="1" spc="165" dirty="0" smtClean="0">
                <a:cs typeface="Trebuchet MS"/>
              </a:rPr>
              <a:t>compito):</a:t>
            </a:r>
            <a:r>
              <a:rPr lang="it-IT" sz="1900" b="1" spc="-280" dirty="0" smtClean="0">
                <a:cs typeface="Trebuchet MS"/>
              </a:rPr>
              <a:t> </a:t>
            </a:r>
            <a:r>
              <a:rPr lang="it-IT" sz="1900" spc="-20" dirty="0" err="1" smtClean="0">
                <a:cs typeface="Trebuchet MS"/>
              </a:rPr>
              <a:t>finalità¦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obiettivi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10" dirty="0" err="1" smtClean="0">
                <a:cs typeface="Trebuchet MS"/>
              </a:rPr>
              <a:t>¦compiti</a:t>
            </a:r>
            <a:r>
              <a:rPr lang="it-IT" sz="1900" spc="-10" dirty="0" smtClean="0">
                <a:cs typeface="Trebuchet MS"/>
              </a:rPr>
              <a:t>  </a:t>
            </a:r>
            <a:r>
              <a:rPr lang="it-IT" sz="1900" spc="90" dirty="0" smtClean="0">
                <a:cs typeface="Trebuchet MS"/>
              </a:rPr>
              <a:t>descrizione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dettagliata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60" dirty="0" smtClean="0">
                <a:cs typeface="Trebuchet MS"/>
              </a:rPr>
              <a:t>ogni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50" dirty="0" smtClean="0">
                <a:cs typeface="Trebuchet MS"/>
              </a:rPr>
              <a:t>fase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necessaria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al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raggiungimento  </a:t>
            </a:r>
            <a:r>
              <a:rPr lang="it-IT" sz="1900" spc="10" dirty="0" smtClean="0">
                <a:cs typeface="Trebuchet MS"/>
              </a:rPr>
              <a:t>dell’obiettivo</a:t>
            </a: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ts val="2315"/>
              </a:lnSpc>
              <a:buNone/>
            </a:pPr>
            <a:r>
              <a:rPr lang="it-IT" sz="1900" b="1" spc="150" dirty="0" err="1">
                <a:cs typeface="Trebuchet MS"/>
              </a:rPr>
              <a:t>S</a:t>
            </a:r>
            <a:r>
              <a:rPr lang="it-IT" sz="1900" b="1" spc="150" dirty="0" err="1" smtClean="0">
                <a:cs typeface="Trebuchet MS"/>
              </a:rPr>
              <a:t>kill</a:t>
            </a:r>
            <a:r>
              <a:rPr lang="it-IT" sz="1900" b="1" spc="-290" dirty="0" smtClean="0">
                <a:cs typeface="Trebuchet MS"/>
              </a:rPr>
              <a:t> </a:t>
            </a:r>
            <a:r>
              <a:rPr lang="it-IT" sz="1900" b="1" spc="175" dirty="0" err="1" smtClean="0">
                <a:cs typeface="Trebuchet MS"/>
              </a:rPr>
              <a:t>analysis</a:t>
            </a:r>
            <a:r>
              <a:rPr lang="it-IT" sz="1900" b="1" spc="-60" dirty="0" smtClean="0">
                <a:cs typeface="Trebuchet MS"/>
              </a:rPr>
              <a:t> </a:t>
            </a:r>
            <a:r>
              <a:rPr lang="it-IT" sz="1900" b="1" spc="185" dirty="0" smtClean="0">
                <a:cs typeface="Trebuchet MS"/>
              </a:rPr>
              <a:t>(analisi</a:t>
            </a:r>
            <a:r>
              <a:rPr lang="it-IT" sz="1900" b="1" spc="-70" dirty="0" smtClean="0">
                <a:cs typeface="Trebuchet MS"/>
              </a:rPr>
              <a:t> </a:t>
            </a:r>
            <a:r>
              <a:rPr lang="it-IT" sz="1900" b="1" spc="170" dirty="0" smtClean="0">
                <a:cs typeface="Trebuchet MS"/>
              </a:rPr>
              <a:t>delle</a:t>
            </a:r>
            <a:r>
              <a:rPr lang="it-IT" sz="1900" b="1" spc="-275" dirty="0" smtClean="0">
                <a:cs typeface="Trebuchet MS"/>
              </a:rPr>
              <a:t>       </a:t>
            </a:r>
            <a:r>
              <a:rPr lang="it-IT" sz="1900" b="1" spc="75" dirty="0" err="1" smtClean="0">
                <a:cs typeface="Trebuchet MS"/>
              </a:rPr>
              <a:t>abilita’</a:t>
            </a:r>
            <a:r>
              <a:rPr lang="it-IT" sz="1900" b="1" spc="75" dirty="0" smtClean="0">
                <a:cs typeface="Trebuchet MS"/>
              </a:rPr>
              <a:t>):</a:t>
            </a:r>
            <a:r>
              <a:rPr lang="it-IT" sz="1900" b="1" spc="-275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analisi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abilità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-70" dirty="0" smtClean="0">
                <a:cs typeface="Trebuchet MS"/>
              </a:rPr>
              <a:t>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 </a:t>
            </a:r>
            <a:r>
              <a:rPr lang="it-IT" sz="1900" spc="85" dirty="0" smtClean="0">
                <a:cs typeface="Trebuchet MS"/>
              </a:rPr>
              <a:t>competenze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possedute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dall’alunno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allo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scopo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350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valutare  </a:t>
            </a:r>
            <a:r>
              <a:rPr lang="it-IT" sz="1900" spc="40" dirty="0" smtClean="0">
                <a:cs typeface="Trebuchet MS"/>
              </a:rPr>
              <a:t>eventuali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5" dirty="0" err="1" smtClean="0">
                <a:cs typeface="Trebuchet MS"/>
              </a:rPr>
              <a:t>skill-gaps</a:t>
            </a:r>
            <a:endParaRPr lang="it-IT" sz="1900" spc="5" dirty="0" smtClean="0">
              <a:cs typeface="Trebuchet MS"/>
            </a:endParaRPr>
          </a:p>
          <a:p>
            <a:pPr marL="12700">
              <a:lnSpc>
                <a:spcPts val="2315"/>
              </a:lnSpc>
              <a:buNone/>
            </a:pPr>
            <a:endParaRPr lang="it-IT" sz="1900" spc="5" dirty="0" smtClean="0">
              <a:cs typeface="Trebuchet MS"/>
            </a:endParaRP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r>
              <a:rPr lang="it-IT" sz="1900" b="1" spc="200" dirty="0" smtClean="0">
                <a:cs typeface="Trebuchet MS"/>
              </a:rPr>
              <a:t>Mappe </a:t>
            </a:r>
            <a:r>
              <a:rPr lang="it-IT" sz="1900" b="1" spc="190" dirty="0" smtClean="0">
                <a:cs typeface="Trebuchet MS"/>
              </a:rPr>
              <a:t>concettuali</a:t>
            </a:r>
            <a:r>
              <a:rPr lang="it-IT" sz="1900" spc="190" dirty="0" smtClean="0">
                <a:cs typeface="Trebuchet MS"/>
              </a:rPr>
              <a:t>: </a:t>
            </a:r>
            <a:r>
              <a:rPr lang="it-IT" sz="1900" spc="50" dirty="0" smtClean="0">
                <a:cs typeface="Trebuchet MS"/>
              </a:rPr>
              <a:t>al </a:t>
            </a:r>
            <a:r>
              <a:rPr lang="it-IT" sz="1900" spc="5" dirty="0" smtClean="0">
                <a:cs typeface="Trebuchet MS"/>
              </a:rPr>
              <a:t>fine </a:t>
            </a:r>
            <a:r>
              <a:rPr lang="it-IT" sz="1900" spc="105" dirty="0" smtClean="0">
                <a:cs typeface="Trebuchet MS"/>
              </a:rPr>
              <a:t>di </a:t>
            </a:r>
            <a:r>
              <a:rPr lang="it-IT" sz="1900" spc="65" dirty="0" smtClean="0">
                <a:cs typeface="Trebuchet MS"/>
              </a:rPr>
              <a:t>schematizzare </a:t>
            </a:r>
            <a:r>
              <a:rPr lang="it-IT" sz="1900" spc="-60" dirty="0" smtClean="0">
                <a:cs typeface="Trebuchet MS"/>
              </a:rPr>
              <a:t>le </a:t>
            </a:r>
            <a:r>
              <a:rPr lang="it-IT" sz="1900" spc="125" dirty="0" smtClean="0">
                <a:cs typeface="Trebuchet MS"/>
              </a:rPr>
              <a:t>connessioni </a:t>
            </a:r>
            <a:r>
              <a:rPr lang="it-IT" sz="1900" spc="45" dirty="0" smtClean="0">
                <a:cs typeface="Trebuchet MS"/>
              </a:rPr>
              <a:t>dei  </a:t>
            </a:r>
            <a:r>
              <a:rPr lang="it-IT" sz="1900" spc="120" dirty="0" smtClean="0">
                <a:cs typeface="Trebuchet MS"/>
              </a:rPr>
              <a:t>concetti </a:t>
            </a:r>
            <a:r>
              <a:rPr lang="it-IT" sz="1900" spc="100" dirty="0" smtClean="0">
                <a:cs typeface="Trebuchet MS"/>
              </a:rPr>
              <a:t>che </a:t>
            </a:r>
            <a:r>
              <a:rPr lang="it-IT" sz="1900" spc="155" dirty="0" smtClean="0">
                <a:cs typeface="Trebuchet MS"/>
              </a:rPr>
              <a:t>formano </a:t>
            </a:r>
            <a:r>
              <a:rPr lang="it-IT" sz="1900" spc="-50" dirty="0" smtClean="0">
                <a:cs typeface="Trebuchet MS"/>
              </a:rPr>
              <a:t>le </a:t>
            </a:r>
            <a:r>
              <a:rPr lang="it-IT" sz="1900" spc="50" dirty="0" smtClean="0">
                <a:cs typeface="Trebuchet MS"/>
              </a:rPr>
              <a:t>preposizioni </a:t>
            </a:r>
            <a:r>
              <a:rPr lang="it-IT" sz="1900" spc="-70" dirty="0" smtClean="0">
                <a:cs typeface="Trebuchet MS"/>
              </a:rPr>
              <a:t>e </a:t>
            </a:r>
            <a:r>
              <a:rPr lang="it-IT" sz="1900" spc="10" dirty="0" smtClean="0">
                <a:cs typeface="Trebuchet MS"/>
              </a:rPr>
              <a:t>mettere </a:t>
            </a:r>
            <a:r>
              <a:rPr lang="it-IT" sz="1900" spc="155" dirty="0" smtClean="0">
                <a:cs typeface="Trebuchet MS"/>
              </a:rPr>
              <a:t>a </a:t>
            </a:r>
            <a:r>
              <a:rPr lang="it-IT" sz="1900" spc="160" dirty="0" smtClean="0">
                <a:cs typeface="Trebuchet MS"/>
              </a:rPr>
              <a:t>fuoco </a:t>
            </a:r>
            <a:r>
              <a:rPr lang="it-IT" sz="1900" spc="-50" dirty="0" smtClean="0">
                <a:cs typeface="Trebuchet MS"/>
              </a:rPr>
              <a:t>le </a:t>
            </a:r>
            <a:r>
              <a:rPr lang="it-IT" sz="1900" spc="15" dirty="0" smtClean="0">
                <a:cs typeface="Trebuchet MS"/>
              </a:rPr>
              <a:t>idee  </a:t>
            </a:r>
            <a:r>
              <a:rPr lang="it-IT" sz="1900" spc="45" dirty="0" smtClean="0">
                <a:cs typeface="Trebuchet MS"/>
              </a:rPr>
              <a:t>chiave</a:t>
            </a: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ts val="2310"/>
              </a:lnSpc>
              <a:buNone/>
            </a:pPr>
            <a:r>
              <a:rPr lang="it-IT" sz="1900" b="1" spc="200" dirty="0" err="1">
                <a:cs typeface="Trebuchet MS"/>
              </a:rPr>
              <a:t>M</a:t>
            </a:r>
            <a:r>
              <a:rPr lang="it-IT" sz="1900" b="1" spc="200" dirty="0" err="1" smtClean="0">
                <a:cs typeface="Trebuchet MS"/>
              </a:rPr>
              <a:t>etacognizione</a:t>
            </a:r>
            <a:r>
              <a:rPr lang="it-IT" sz="1900" b="1" spc="200" dirty="0" smtClean="0">
                <a:cs typeface="Trebuchet MS"/>
              </a:rPr>
              <a:t>:</a:t>
            </a:r>
            <a:r>
              <a:rPr lang="it-IT" sz="1900" b="1" spc="-8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riflessione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sul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proprio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funzionamento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mentale</a:t>
            </a:r>
            <a:endParaRPr lang="it-IT" sz="1900" dirty="0" smtClean="0">
              <a:cs typeface="Trebuchet MS"/>
            </a:endParaRPr>
          </a:p>
          <a:p>
            <a:pPr marL="21590" marR="1086485">
              <a:lnSpc>
                <a:spcPct val="105000"/>
              </a:lnSpc>
            </a:pPr>
            <a:r>
              <a:rPr lang="it-IT" sz="1900" spc="155" dirty="0" smtClean="0">
                <a:cs typeface="Trebuchet MS"/>
              </a:rPr>
              <a:t>(conoscenza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esistono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-35" dirty="0" smtClean="0">
                <a:cs typeface="Trebuchet MS"/>
              </a:rPr>
              <a:t>strategie,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capire</a:t>
            </a:r>
            <a:r>
              <a:rPr lang="it-IT" sz="1900" spc="-35" dirty="0" smtClean="0">
                <a:cs typeface="Trebuchet MS"/>
              </a:rPr>
              <a:t> </a:t>
            </a:r>
            <a:r>
              <a:rPr lang="it-IT" sz="1900" spc="-45" dirty="0" smtClean="0">
                <a:cs typeface="Trebuchet MS"/>
              </a:rPr>
              <a:t>il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compito,  </a:t>
            </a:r>
            <a:r>
              <a:rPr lang="it-IT" sz="1900" spc="10" dirty="0" smtClean="0">
                <a:cs typeface="Trebuchet MS"/>
              </a:rPr>
              <a:t>valutare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la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difficoltà,</a:t>
            </a:r>
            <a:r>
              <a:rPr lang="it-IT" sz="1900" spc="-260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decidere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la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strategia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da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80" dirty="0" err="1" smtClean="0">
                <a:cs typeface="Trebuchet MS"/>
              </a:rPr>
              <a:t>utilizzare…</a:t>
            </a:r>
            <a:r>
              <a:rPr lang="it-IT" sz="1900" spc="80" dirty="0" smtClean="0">
                <a:cs typeface="Trebuchet MS"/>
              </a:rPr>
              <a:t>)</a:t>
            </a:r>
          </a:p>
          <a:p>
            <a:pPr marL="21590" marR="1086485">
              <a:lnSpc>
                <a:spcPct val="105000"/>
              </a:lnSpc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  <a:buNone/>
            </a:pPr>
            <a:r>
              <a:rPr lang="it-IT" sz="1900" b="1" spc="185" dirty="0">
                <a:cs typeface="Trebuchet MS"/>
              </a:rPr>
              <a:t>S</a:t>
            </a:r>
            <a:r>
              <a:rPr lang="it-IT" sz="1900" b="1" spc="185" dirty="0" smtClean="0">
                <a:cs typeface="Trebuchet MS"/>
              </a:rPr>
              <a:t>imulazione</a:t>
            </a:r>
            <a:r>
              <a:rPr lang="it-IT" sz="1900" spc="185" dirty="0" smtClean="0">
                <a:cs typeface="Trebuchet MS"/>
              </a:rPr>
              <a:t>:</a:t>
            </a:r>
            <a:r>
              <a:rPr lang="it-IT" sz="1900" spc="-295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preparazione</a:t>
            </a:r>
            <a:r>
              <a:rPr lang="it-IT" sz="1900" spc="-254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alle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dirty="0" smtClean="0">
                <a:cs typeface="Trebuchet MS"/>
              </a:rPr>
              <a:t>prove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75" dirty="0" smtClean="0">
                <a:cs typeface="Trebuchet MS"/>
              </a:rPr>
              <a:t>orali</a:t>
            </a:r>
            <a:endParaRPr lang="it-IT" sz="1900" dirty="0" smtClean="0">
              <a:cs typeface="Trebuchet MS"/>
            </a:endParaRPr>
          </a:p>
          <a:p>
            <a:endParaRPr lang="it-IT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r>
              <a:rPr lang="it-IT" b="1" spc="200" dirty="0" smtClean="0">
                <a:cs typeface="Trebuchet MS"/>
              </a:rPr>
              <a:t>Mappe </a:t>
            </a:r>
            <a:r>
              <a:rPr lang="it-IT" b="1" spc="190" dirty="0" smtClean="0">
                <a:cs typeface="Trebuchet MS"/>
              </a:rPr>
              <a:t>concettuali</a:t>
            </a:r>
            <a:r>
              <a:rPr lang="it-IT" spc="190" dirty="0" smtClean="0">
                <a:cs typeface="Trebuchet MS"/>
              </a:rPr>
              <a:t>: </a:t>
            </a:r>
            <a:r>
              <a:rPr lang="it-IT" spc="50" dirty="0" smtClean="0">
                <a:cs typeface="Trebuchet MS"/>
              </a:rPr>
              <a:t>al </a:t>
            </a:r>
            <a:r>
              <a:rPr lang="it-IT" spc="5" dirty="0" smtClean="0">
                <a:cs typeface="Trebuchet MS"/>
              </a:rPr>
              <a:t>fine </a:t>
            </a:r>
            <a:r>
              <a:rPr lang="it-IT" spc="105" dirty="0" smtClean="0">
                <a:cs typeface="Trebuchet MS"/>
              </a:rPr>
              <a:t>di </a:t>
            </a:r>
            <a:r>
              <a:rPr lang="it-IT" spc="65" dirty="0" smtClean="0">
                <a:cs typeface="Trebuchet MS"/>
              </a:rPr>
              <a:t>schematizzare </a:t>
            </a:r>
            <a:r>
              <a:rPr lang="it-IT" spc="-60" dirty="0" smtClean="0">
                <a:cs typeface="Trebuchet MS"/>
              </a:rPr>
              <a:t>le </a:t>
            </a:r>
            <a:r>
              <a:rPr lang="it-IT" spc="125" dirty="0" smtClean="0">
                <a:cs typeface="Trebuchet MS"/>
              </a:rPr>
              <a:t>connessioni </a:t>
            </a:r>
            <a:r>
              <a:rPr lang="it-IT" spc="45" dirty="0" smtClean="0">
                <a:cs typeface="Trebuchet MS"/>
              </a:rPr>
              <a:t>dei  </a:t>
            </a:r>
            <a:r>
              <a:rPr lang="it-IT" spc="120" dirty="0" smtClean="0">
                <a:cs typeface="Trebuchet MS"/>
              </a:rPr>
              <a:t>concetti </a:t>
            </a:r>
            <a:r>
              <a:rPr lang="it-IT" spc="100" dirty="0" smtClean="0">
                <a:cs typeface="Trebuchet MS"/>
              </a:rPr>
              <a:t>che </a:t>
            </a:r>
            <a:r>
              <a:rPr lang="it-IT" spc="155" dirty="0" smtClean="0">
                <a:cs typeface="Trebuchet MS"/>
              </a:rPr>
              <a:t>formano </a:t>
            </a:r>
            <a:r>
              <a:rPr lang="it-IT" spc="-50" dirty="0" smtClean="0">
                <a:cs typeface="Trebuchet MS"/>
              </a:rPr>
              <a:t>le </a:t>
            </a:r>
            <a:r>
              <a:rPr lang="it-IT" spc="50" dirty="0" smtClean="0">
                <a:cs typeface="Trebuchet MS"/>
              </a:rPr>
              <a:t>preposizioni </a:t>
            </a:r>
            <a:r>
              <a:rPr lang="it-IT" spc="-70" dirty="0" smtClean="0">
                <a:cs typeface="Trebuchet MS"/>
              </a:rPr>
              <a:t>e </a:t>
            </a:r>
            <a:r>
              <a:rPr lang="it-IT" spc="10" dirty="0" smtClean="0">
                <a:cs typeface="Trebuchet MS"/>
              </a:rPr>
              <a:t>mettere </a:t>
            </a:r>
            <a:r>
              <a:rPr lang="it-IT" spc="155" dirty="0" smtClean="0">
                <a:cs typeface="Trebuchet MS"/>
              </a:rPr>
              <a:t>a </a:t>
            </a:r>
            <a:r>
              <a:rPr lang="it-IT" spc="160" dirty="0" smtClean="0">
                <a:cs typeface="Trebuchet MS"/>
              </a:rPr>
              <a:t>fuoco </a:t>
            </a:r>
            <a:r>
              <a:rPr lang="it-IT" spc="-50" dirty="0" smtClean="0">
                <a:cs typeface="Trebuchet MS"/>
              </a:rPr>
              <a:t>le </a:t>
            </a:r>
            <a:r>
              <a:rPr lang="it-IT" spc="15" dirty="0" smtClean="0">
                <a:cs typeface="Trebuchet MS"/>
              </a:rPr>
              <a:t>idee  </a:t>
            </a:r>
            <a:r>
              <a:rPr lang="it-IT" spc="45" dirty="0" smtClean="0">
                <a:cs typeface="Trebuchet MS"/>
              </a:rPr>
              <a:t>chiave</a:t>
            </a: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endParaRPr lang="it-IT" dirty="0" smtClean="0">
              <a:cs typeface="Trebuchet MS"/>
            </a:endParaRPr>
          </a:p>
          <a:p>
            <a:pPr marL="12700">
              <a:lnSpc>
                <a:spcPts val="2310"/>
              </a:lnSpc>
              <a:buNone/>
            </a:pPr>
            <a:r>
              <a:rPr lang="it-IT" b="1" spc="200" dirty="0" err="1" smtClean="0">
                <a:cs typeface="Trebuchet MS"/>
              </a:rPr>
              <a:t>Metacognizione</a:t>
            </a:r>
            <a:r>
              <a:rPr lang="it-IT" b="1" spc="200" dirty="0" smtClean="0">
                <a:cs typeface="Trebuchet MS"/>
              </a:rPr>
              <a:t>:</a:t>
            </a:r>
            <a:r>
              <a:rPr lang="it-IT" b="1" spc="-8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riflessione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sul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45" dirty="0" smtClean="0">
                <a:cs typeface="Trebuchet MS"/>
              </a:rPr>
              <a:t>proprio</a:t>
            </a:r>
            <a:r>
              <a:rPr lang="it-IT" spc="-40" dirty="0" smtClean="0">
                <a:cs typeface="Trebuchet MS"/>
              </a:rPr>
              <a:t> </a:t>
            </a:r>
            <a:r>
              <a:rPr lang="it-IT" spc="130" dirty="0" smtClean="0">
                <a:cs typeface="Trebuchet MS"/>
              </a:rPr>
              <a:t>funzionamento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mentale</a:t>
            </a:r>
            <a:endParaRPr lang="it-IT" dirty="0" smtClean="0">
              <a:cs typeface="Trebuchet MS"/>
            </a:endParaRPr>
          </a:p>
          <a:p>
            <a:pPr marL="21590" marR="1086485">
              <a:lnSpc>
                <a:spcPct val="105000"/>
              </a:lnSpc>
            </a:pPr>
            <a:r>
              <a:rPr lang="it-IT" spc="155" dirty="0" smtClean="0">
                <a:cs typeface="Trebuchet MS"/>
              </a:rPr>
              <a:t>(conoscenza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00" dirty="0" smtClean="0">
                <a:cs typeface="Trebuchet MS"/>
              </a:rPr>
              <a:t>che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esistono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delle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-35" dirty="0" smtClean="0">
                <a:cs typeface="Trebuchet MS"/>
              </a:rPr>
              <a:t>strategie,</a:t>
            </a:r>
            <a:r>
              <a:rPr lang="it-IT" spc="-26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capire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-45" dirty="0" smtClean="0">
                <a:cs typeface="Trebuchet MS"/>
              </a:rPr>
              <a:t>il</a:t>
            </a:r>
            <a:r>
              <a:rPr lang="it-IT" spc="-7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compito,  </a:t>
            </a:r>
            <a:r>
              <a:rPr lang="it-IT" spc="10" dirty="0" smtClean="0">
                <a:cs typeface="Trebuchet MS"/>
              </a:rPr>
              <a:t>valutare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la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difficoltà,</a:t>
            </a:r>
            <a:r>
              <a:rPr lang="it-IT" spc="-260" dirty="0" smtClean="0">
                <a:cs typeface="Trebuchet MS"/>
              </a:rPr>
              <a:t> </a:t>
            </a:r>
            <a:r>
              <a:rPr lang="it-IT" spc="65" dirty="0" smtClean="0">
                <a:cs typeface="Trebuchet MS"/>
              </a:rPr>
              <a:t>decidere</a:t>
            </a:r>
            <a:r>
              <a:rPr lang="it-IT" spc="-7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la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20" dirty="0" smtClean="0">
                <a:cs typeface="Trebuchet MS"/>
              </a:rPr>
              <a:t>strategia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155" dirty="0" smtClean="0">
                <a:cs typeface="Trebuchet MS"/>
              </a:rPr>
              <a:t>da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80" dirty="0" err="1" smtClean="0">
                <a:cs typeface="Trebuchet MS"/>
              </a:rPr>
              <a:t>utilizzare…</a:t>
            </a:r>
            <a:r>
              <a:rPr lang="it-IT" spc="80" dirty="0" smtClean="0">
                <a:cs typeface="Trebuchet MS"/>
              </a:rPr>
              <a:t>)</a:t>
            </a:r>
          </a:p>
          <a:p>
            <a:pPr marL="21590" marR="1086485">
              <a:lnSpc>
                <a:spcPct val="105000"/>
              </a:lnSpc>
            </a:pPr>
            <a:endParaRPr lang="it-IT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  <a:buNone/>
            </a:pPr>
            <a:r>
              <a:rPr lang="it-IT" b="1" spc="185" dirty="0" smtClean="0">
                <a:cs typeface="Trebuchet MS"/>
              </a:rPr>
              <a:t>Simulazione</a:t>
            </a:r>
            <a:r>
              <a:rPr lang="it-IT" spc="185" dirty="0" smtClean="0">
                <a:cs typeface="Trebuchet MS"/>
              </a:rPr>
              <a:t>:</a:t>
            </a:r>
            <a:r>
              <a:rPr lang="it-IT" spc="-29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preparazione</a:t>
            </a:r>
            <a:r>
              <a:rPr lang="it-IT" spc="-254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alle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dirty="0" smtClean="0">
                <a:cs typeface="Trebuchet MS"/>
              </a:rPr>
              <a:t>prove</a:t>
            </a:r>
            <a:r>
              <a:rPr lang="it-IT" spc="-4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orali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Il DOCENTE </a:t>
            </a:r>
            <a:r>
              <a:rPr lang="it-IT" sz="4000" b="1" dirty="0" err="1" smtClean="0">
                <a:solidFill>
                  <a:srgbClr val="FF0000"/>
                </a:solidFill>
              </a:rPr>
              <a:t>DI</a:t>
            </a:r>
            <a:r>
              <a:rPr lang="it-IT" sz="4000" b="1" dirty="0" smtClean="0">
                <a:solidFill>
                  <a:srgbClr val="FF0000"/>
                </a:solidFill>
              </a:rPr>
              <a:t> SOSTEGNO </a:t>
            </a:r>
          </a:p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NEL CONSIGLIO </a:t>
            </a:r>
            <a:r>
              <a:rPr lang="it-IT" sz="4000" b="1" dirty="0" err="1" smtClean="0">
                <a:solidFill>
                  <a:srgbClr val="FF0000"/>
                </a:solidFill>
              </a:rPr>
              <a:t>DI</a:t>
            </a:r>
            <a:r>
              <a:rPr lang="it-IT" sz="4000" b="1" dirty="0" smtClean="0">
                <a:solidFill>
                  <a:srgbClr val="FF0000"/>
                </a:solidFill>
              </a:rPr>
              <a:t> CLASSE</a:t>
            </a:r>
            <a:endParaRPr lang="it-IT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Conoscenze e competenze del docente di sostegno</a:t>
            </a:r>
            <a:r>
              <a:rPr lang="it-IT" sz="2800" smtClean="0"/>
              <a:t/>
            </a:r>
            <a:br>
              <a:rPr lang="it-IT" sz="2800" smtClean="0"/>
            </a:br>
            <a:endParaRPr lang="it-IT" sz="28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delle Indicazioni nazionali per la costruzione del curricolo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delle abilità e competenze minime relative alle varie aree disciplinari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dei nuclei concettuali essenziali e fondamentali delle discipline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saper cogliere all’interno di un contenuto (tema, argomento, problema) o processo o attività i concetti propedeutici imprescindibili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tradurre sia obiettivi sia contenuti in corrispondenti abilità operative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scandire un’abilità operativa in performances osservabili e verificabili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Raccordo con i docenti del C. di classe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Raccordo con i docenti del C. di classe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Individuazione dei moduli/unità d’apprendimento di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 una disciplina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Sintonizzarsi con l’obiettivo perseguito dal docente curricolare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Concordare i nuclei concettuali fondamentali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Individuare le abilità operative e segmentarle in micro performances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Stabilire un possibile punto di incontro/intersezione fra il lavoro della classe ed il lavoro del disabile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1714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Contenitore : Indagine sul territorio</a:t>
            </a:r>
          </a:p>
        </p:txBody>
      </p:sp>
      <p:graphicFrame>
        <p:nvGraphicFramePr>
          <p:cNvPr id="42159" name="Group 175"/>
          <p:cNvGraphicFramePr>
            <a:graphicFrameLocks noGrp="1"/>
          </p:cNvGraphicFramePr>
          <p:nvPr>
            <p:ph idx="1"/>
          </p:nvPr>
        </p:nvGraphicFramePr>
        <p:xfrm>
          <a:off x="285720" y="642917"/>
          <a:ext cx="8858280" cy="5901076"/>
        </p:xfrm>
        <a:graphic>
          <a:graphicData uri="http://schemas.openxmlformats.org/drawingml/2006/table">
            <a:tbl>
              <a:tblPr/>
              <a:tblGrid>
                <a:gridCol w="938729"/>
                <a:gridCol w="2823101"/>
                <a:gridCol w="2038235"/>
                <a:gridCol w="3058215"/>
              </a:tblGrid>
              <a:tr h="6696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dirty="0" smtClean="0"/>
                        <a:t>Discipline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Attività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Prodotti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Abilità competenze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3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Italiano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Scienze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Indagini socio culturali su aspetti antropici e paesaggistici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Linguistici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descrizione, narrazione, intervista, scheda, giornalino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Descrivere, raccontare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esporre, presentare, elencare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porre domande, leggere, registrare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4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Scienze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Esplorazione di aspetti antropici e fisici, demografici e colturali (flora)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Logico –quantitativi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grandezze dimensioni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classi, insiemi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lang="it-IT" sz="1400" smtClean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Selezionare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ordinare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misurare quantificare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classificare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seriare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Ed tecnica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Ed.art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Scienze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Riproduzione,visualizzazione, raffigurazione di aspetti paesaggistici, topografici e colturali del territorio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Iconico– grafici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Diagrammi, Grafici, Tabelle, Disegni, Schizzi, Foto, diapositive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Copiare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disegnare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usare esempi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eseguire piani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ingrandire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proiettare immagini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93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Ed tecnica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Ed.art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Ed. fisica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Italiano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Realizzazione di visite sul campo,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Costruzione di:plastici, giochi evocativo - immaginativi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lang="it-IT" sz="1400" smtClean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smtClean="0"/>
                        <a:t>Materiali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dirty="0" smtClean="0"/>
                        <a:t>Impastare, ritagliare, pitturare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lang="it-IT" sz="1400" dirty="0" smtClean="0"/>
                        <a:t>recitare , produrre movimenti fini e complessi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I contenuti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it-IT" smtClean="0"/>
              <a:t>Criterio di validità</a:t>
            </a:r>
          </a:p>
          <a:p>
            <a:pPr eaLnBrk="1" hangingPunct="1">
              <a:defRPr/>
            </a:pPr>
            <a:r>
              <a:rPr kumimoji="1" lang="it-IT" smtClean="0"/>
              <a:t>Criterio di significatività</a:t>
            </a:r>
          </a:p>
          <a:p>
            <a:pPr eaLnBrk="1" hangingPunct="1">
              <a:defRPr/>
            </a:pPr>
            <a:r>
              <a:rPr kumimoji="1" lang="it-IT" smtClean="0"/>
              <a:t>Criterio di interesse</a:t>
            </a:r>
          </a:p>
          <a:p>
            <a:pPr eaLnBrk="1" hangingPunct="1">
              <a:defRPr/>
            </a:pPr>
            <a:r>
              <a:rPr kumimoji="1" lang="it-IT" smtClean="0"/>
              <a:t>Criterio della possibilità di apprendimento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b="1" dirty="0" smtClean="0">
                <a:solidFill>
                  <a:schemeClr val="hlink"/>
                </a:solidFill>
              </a:rPr>
              <a:t>Input</a:t>
            </a:r>
            <a:endParaRPr lang="it-IT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/>
              <a:t>Condizioni di stimolo nei confronti dei quali il soggetto agirà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b="1" dirty="0" smtClean="0">
                <a:solidFill>
                  <a:schemeClr val="hlink"/>
                </a:solidFill>
              </a:rPr>
              <a:t>Azione</a:t>
            </a:r>
            <a:endParaRPr lang="it-IT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/>
              <a:t>Quello che il soggetto farà, nella fase di: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comprensione dell’input (decodifica e generazione di significato),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elaborazione (lavoro a vari livelli sui significati per costruire ciò che l’azione richiede: memoria, e collegamenti, valutazione, decisione, </a:t>
            </a:r>
            <a:r>
              <a:rPr lang="it-IT" sz="2000" dirty="0" err="1" smtClean="0"/>
              <a:t>problem</a:t>
            </a:r>
            <a:r>
              <a:rPr lang="it-IT" sz="2000" dirty="0" smtClean="0"/>
              <a:t> </a:t>
            </a:r>
            <a:r>
              <a:rPr lang="it-IT" sz="2000" dirty="0" err="1" smtClean="0"/>
              <a:t>solving</a:t>
            </a:r>
            <a:r>
              <a:rPr lang="it-IT" sz="2000" dirty="0" smtClean="0"/>
              <a:t>, </a:t>
            </a:r>
            <a:r>
              <a:rPr lang="it-IT" sz="2000" dirty="0" err="1" smtClean="0"/>
              <a:t>ec</a:t>
            </a:r>
            <a:r>
              <a:rPr lang="it-IT" sz="2000" dirty="0" smtClean="0"/>
              <a:t>.)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output (programmazione e realizzazione del prodotto agito: verbale, motorio, ecc) 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4140200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Piano educativo individualizzato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55446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b="1" dirty="0" smtClean="0"/>
              <a:t>e)  definisce   gli   strumenti   per   l'effettivo   svolgimento</a:t>
            </a:r>
          </a:p>
          <a:p>
            <a:pPr>
              <a:buNone/>
            </a:pPr>
            <a:r>
              <a:rPr lang="it-IT" b="1" dirty="0" smtClean="0"/>
              <a:t>dell'alternanza  scuola-lavoro,  assicurando  la  partecipazione  dei</a:t>
            </a:r>
          </a:p>
          <a:p>
            <a:pPr>
              <a:buNone/>
            </a:pPr>
            <a:r>
              <a:rPr lang="it-IT" b="1" dirty="0" smtClean="0"/>
              <a:t>soggetti coinvolti nel progetto di inclusione;</a:t>
            </a:r>
          </a:p>
          <a:p>
            <a:pPr>
              <a:buNone/>
            </a:pPr>
            <a:r>
              <a:rPr lang="it-IT" b="1" dirty="0" smtClean="0"/>
              <a:t> </a:t>
            </a:r>
          </a:p>
          <a:p>
            <a:pPr>
              <a:buNone/>
            </a:pPr>
            <a:r>
              <a:rPr lang="it-IT" b="1" dirty="0" smtClean="0"/>
              <a:t>f) indica le modalità  di  coordinamento  degli  interventi  ivi previsti e la loro interazione con il Progetto individuale; 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g) e' redatto all'inizio di ogni anno scolastico di  riferimento,  a partire dalla scuola dell'infanzia, ed e' aggiornato in presenza di nuove e sopravvenute condizioni di funzionamento della  persona.  Nel</a:t>
            </a:r>
          </a:p>
          <a:p>
            <a:pPr>
              <a:buNone/>
            </a:pPr>
            <a:r>
              <a:rPr lang="it-IT" b="1" dirty="0" smtClean="0"/>
              <a:t> passaggio tra i gradi di istruzione, compresi i casi di trasferimento</a:t>
            </a:r>
          </a:p>
          <a:p>
            <a:pPr>
              <a:buNone/>
            </a:pPr>
            <a:r>
              <a:rPr lang="it-IT" b="1" dirty="0" smtClean="0"/>
              <a:t>fra scuole, e' assicurata l'interlocuzione tra i docenti della scuola</a:t>
            </a:r>
          </a:p>
          <a:p>
            <a:pPr>
              <a:buNone/>
            </a:pPr>
            <a:r>
              <a:rPr lang="it-IT" b="1" dirty="0" smtClean="0"/>
              <a:t>di provenienza e quelli della scuola di destinazione; 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h)  e'  soggetto  a  verifiche  periodiche  nel  corso  dell'anno scolastico al fine di accertare il raggiungimento degli  obiettivi  e apportare eventuali modifiche ed integrazioni. 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17145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362950" cy="46783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800" smtClean="0">
                <a:solidFill>
                  <a:schemeClr val="hlink"/>
                </a:solidFill>
              </a:rPr>
              <a:t>Modificare l'input</a:t>
            </a:r>
            <a:r>
              <a:rPr lang="it-IT" sz="2800" smtClean="0"/>
              <a:t> per: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800" smtClean="0"/>
              <a:t> facilitare la fase di comprensione (lessico più facile, lettere scritte più grandi, ecc.),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800" smtClean="0"/>
              <a:t>facilitare la fase di elaborazione (forniamo qualche esempio in più delle strategie del raggruppare per categoria, diamo una mappa concettuale per organizzare in anticipo un argomento, ecc.),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800" smtClean="0"/>
              <a:t>facilitare la fase di realizzazione di un output (guidiamo la mano, tracciamo con dei piccoli punti un percorso facilitato di scrittura, facciamo scegliere tra varie opzioni invece di scrivere, ecc.).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i="1" smtClean="0">
                <a:solidFill>
                  <a:schemeClr val="hlink"/>
                </a:solidFill>
              </a:rPr>
              <a:t>Principio di parsimonia</a:t>
            </a:r>
            <a:r>
              <a:rPr lang="it-IT" sz="2400" smtClean="0"/>
              <a:t> (e di normalità)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meno si </a:t>
            </a:r>
            <a:r>
              <a:rPr lang="it-IT" sz="2400" i="1" smtClean="0"/>
              <a:t>adatta meglio è </a:t>
            </a:r>
            <a:r>
              <a:rPr lang="it-IT" sz="2400" smtClean="0"/>
              <a:t>(a condizione però che l'azione dell'alunno sia facilitata </a:t>
            </a:r>
            <a:r>
              <a:rPr lang="it-IT" sz="2400" i="1" smtClean="0"/>
              <a:t>e resa </a:t>
            </a:r>
            <a:r>
              <a:rPr lang="it-IT" sz="2400" smtClean="0"/>
              <a:t>realmente possibile):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meno cambiamenti possibile,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i cambiamenti più «naturali» possibile,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alterare al minimo la situazione in cui agisce l'alunno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i="1" smtClean="0">
                <a:solidFill>
                  <a:schemeClr val="hlink"/>
                </a:solidFill>
              </a:rPr>
              <a:t>Principio di efficacia</a:t>
            </a:r>
            <a:r>
              <a:rPr lang="it-IT" sz="2400" b="1" i="1" smtClean="0"/>
              <a:t>:</a:t>
            </a:r>
            <a:r>
              <a:rPr lang="it-IT" sz="2400" smtClean="0"/>
              <a:t> l'adattamento che facciamo deve realmente essere decisivo per la facilitazione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fare ricorso ad aiuti anche molto forti, espliciti,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gradualmente ridurre la loro invasività,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portare progressivamente la situazione (il materiale, le consegne, gli aiuti, ecc.) il più vicino possibile a quella naturale.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Strategie per l’adattamento degli obiettivi curricolari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13787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1° livello :Sostituzione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È sufficiente qualche forma di «sostituzione» dei vari componenti dell'input e dell'azione?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«Traduzione» dell’ input in altro codice/linguaggio. Non si semplifica da alcun punto dì vista, si cura soltanto l'accessibilità.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i="1" dirty="0" smtClean="0"/>
              <a:t>Ad esempio: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sostituzione di input per la comprensione (lingua italiana segni, materiale in Braille, registrazioni audio di testi, ecc.)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sostituzione di output per la risposta (uso del computer in videoscrittura invece della matita, scelta multipla invece di domande aperte, ecc.).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Strategie per l’adattamento 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degli obiettivi curricolari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893175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b="1" i="1" smtClean="0">
                <a:solidFill>
                  <a:srgbClr val="FF3300"/>
                </a:solidFill>
              </a:rPr>
              <a:t>2° livello 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b="1" i="1" smtClean="0">
                <a:solidFill>
                  <a:srgbClr val="FF3300"/>
                </a:solidFill>
              </a:rPr>
              <a:t>Facilitazione</a:t>
            </a:r>
            <a:endParaRPr lang="it-IT" sz="240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È sufficiente e utile una “</a:t>
            </a:r>
            <a:r>
              <a:rPr lang="it-IT" sz="2400" smtClean="0">
                <a:solidFill>
                  <a:schemeClr val="hlink"/>
                </a:solidFill>
              </a:rPr>
              <a:t>ricontestualizzazione</a:t>
            </a:r>
            <a:r>
              <a:rPr lang="it-IT" sz="2400" smtClean="0"/>
              <a:t>”?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È </a:t>
            </a:r>
            <a:r>
              <a:rPr lang="it-IT" sz="2400" i="1" smtClean="0"/>
              <a:t>sufficiente, per garantire successo nell'obiettivo, riproporlo: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con altre persone;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in contesti funzionalmente reali</a:t>
            </a:r>
            <a:r>
              <a:rPr lang="it-IT" sz="2400" i="1" smtClean="0"/>
              <a:t> (calcolare il resto al supermercato,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con tecnologie più motivanti e interattive</a:t>
            </a:r>
            <a:r>
              <a:rPr lang="it-IT" sz="2400" i="1" smtClean="0"/>
              <a:t> (software didattici per la scrittura, per l'ortografia,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in contesti didattici fortemente interattivi</a:t>
            </a:r>
            <a:r>
              <a:rPr lang="it-IT" sz="2400" i="1" smtClean="0"/>
              <a:t> (gruppi di apprendimento cooperativo, tutoring,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in contesti didattici fortemente operativi e significativi</a:t>
            </a:r>
            <a:r>
              <a:rPr lang="it-IT" sz="2400" i="1" smtClean="0"/>
              <a:t> (laboratori, simulazioni, uscite, ecc.)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Non è sufficiente o utile una ricontestualizzazione?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507412" cy="4751387"/>
          </a:xfrm>
        </p:spPr>
        <p:txBody>
          <a:bodyPr/>
          <a:lstStyle/>
          <a:p>
            <a:pPr eaLnBrk="1" hangingPunct="1">
              <a:defRPr/>
            </a:pPr>
            <a:endParaRPr lang="it-IT" sz="2800" smtClean="0"/>
          </a:p>
          <a:p>
            <a:pPr eaLnBrk="1" hangingPunct="1">
              <a:defRPr/>
            </a:pPr>
            <a:r>
              <a:rPr lang="it-IT" sz="2800" smtClean="0"/>
              <a:t>Bisogna </a:t>
            </a:r>
            <a:r>
              <a:rPr lang="it-IT" sz="2800" smtClean="0">
                <a:solidFill>
                  <a:schemeClr val="hlink"/>
                </a:solidFill>
              </a:rPr>
              <a:t>semplificare</a:t>
            </a:r>
            <a:r>
              <a:rPr lang="it-IT" sz="2800" smtClean="0"/>
              <a:t> qualcosa nei </a:t>
            </a:r>
            <a:r>
              <a:rPr lang="it-IT" sz="2800" smtClean="0">
                <a:solidFill>
                  <a:schemeClr val="hlink"/>
                </a:solidFill>
              </a:rPr>
              <a:t>tempi</a:t>
            </a:r>
            <a:r>
              <a:rPr lang="it-IT" sz="2800" smtClean="0"/>
              <a:t> e negli </a:t>
            </a:r>
            <a:r>
              <a:rPr lang="it-IT" sz="2800" smtClean="0">
                <a:solidFill>
                  <a:schemeClr val="hlink"/>
                </a:solidFill>
              </a:rPr>
              <a:t>spazi</a:t>
            </a:r>
            <a:r>
              <a:rPr lang="it-IT" sz="2800" smtClean="0"/>
              <a:t>.</a:t>
            </a:r>
            <a:endParaRPr lang="it-IT" sz="2800" i="1" smtClean="0"/>
          </a:p>
          <a:p>
            <a:pPr eaLnBrk="1" hangingPunct="1">
              <a:defRPr/>
            </a:pPr>
            <a:r>
              <a:rPr lang="it-IT" sz="2800" i="1" smtClean="0"/>
              <a:t>Si lavora sui tempi utilizzati per quell’obiettivo, con </a:t>
            </a:r>
            <a:r>
              <a:rPr lang="it-IT" sz="2800" i="1" smtClean="0">
                <a:solidFill>
                  <a:schemeClr val="hlink"/>
                </a:solidFill>
              </a:rPr>
              <a:t>periodi più lunghi, più variazioni di contenuto, più pause, ecc.</a:t>
            </a:r>
          </a:p>
          <a:p>
            <a:pPr eaLnBrk="1" hangingPunct="1">
              <a:defRPr/>
            </a:pPr>
            <a:endParaRPr lang="it-IT" sz="2800" i="1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it-IT" sz="2800" i="1" smtClean="0"/>
              <a:t>Si lavora sulla ristrutturazione degli spazi, con </a:t>
            </a:r>
            <a:r>
              <a:rPr lang="it-IT" sz="2800" i="1" smtClean="0">
                <a:solidFill>
                  <a:schemeClr val="hlink"/>
                </a:solidFill>
              </a:rPr>
              <a:t>collocazioni più facilitanti, eliminando le distrazioni, controllando l'illuminazione, ecc.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384301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Non è sufficiente o utile una ricontestualizzazione?</a:t>
            </a: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20713"/>
            <a:ext cx="8964612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Oltre alla modificazione dei tempi e degli spazi dobbiamo arricchire la situazione con vari tipi di aiuto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Aggiungere indizi, stimoli estrinseci</a:t>
            </a:r>
            <a:r>
              <a:rPr lang="it-IT" sz="2400" smtClean="0"/>
              <a:t> che aiutino le varie fasi dell’azione: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- </a:t>
            </a:r>
            <a:r>
              <a:rPr lang="it-IT" sz="2400" smtClean="0">
                <a:solidFill>
                  <a:srgbClr val="FF3300"/>
                </a:solidFill>
              </a:rPr>
              <a:t>colori  -  immagini  -  mappe cognitive  -  spiegazioni</a:t>
            </a:r>
            <a:r>
              <a:rPr lang="it-IT" sz="2400" smtClean="0"/>
              <a:t> aggiuntive  -    modelli competenti nel far vedere come si fa;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>
                <a:solidFill>
                  <a:srgbClr val="FF3300"/>
                </a:solidFill>
              </a:rPr>
              <a:t>  - organizzatori anticipati/domande di riorganizzazione</a:t>
            </a:r>
            <a:r>
              <a:rPr lang="it-IT" sz="2400" smtClean="0"/>
              <a:t> delle  conoscenze pregresse;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- aiuti vari </a:t>
            </a:r>
            <a:r>
              <a:rPr lang="it-IT" sz="2400" smtClean="0">
                <a:solidFill>
                  <a:srgbClr val="FF3300"/>
                </a:solidFill>
              </a:rPr>
              <a:t>per la memoria</a:t>
            </a:r>
            <a:r>
              <a:rPr lang="it-IT" sz="2400" smtClean="0"/>
              <a:t> (immagazzinamento e recupero), per la </a:t>
            </a:r>
            <a:r>
              <a:rPr lang="it-IT" sz="2400" smtClean="0">
                <a:solidFill>
                  <a:srgbClr val="FF3300"/>
                </a:solidFill>
              </a:rPr>
              <a:t>pianificazione delle azioni</a:t>
            </a:r>
            <a:r>
              <a:rPr lang="it-IT" sz="2400" smtClean="0"/>
              <a:t> (esempi di script per scrivere un testo), per la </a:t>
            </a:r>
            <a:r>
              <a:rPr lang="it-IT" sz="2400" smtClean="0">
                <a:solidFill>
                  <a:srgbClr val="FF3300"/>
                </a:solidFill>
              </a:rPr>
              <a:t>decodifica </a:t>
            </a:r>
            <a:r>
              <a:rPr lang="it-IT" sz="2400" smtClean="0"/>
              <a:t>e la comprensione.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 questa fase si aggiungono informazioni, non si facilita riducendo qualcosa dell’obiettivo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3° Livello : Semplificazione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964613" cy="5688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>
                <a:solidFill>
                  <a:srgbClr val="FF3300"/>
                </a:solidFill>
              </a:rPr>
              <a:t>Semplificare l'obiettivo</a:t>
            </a:r>
            <a:r>
              <a:rPr lang="it-IT" sz="2400" smtClean="0"/>
              <a:t>, in una o più delle sue componenti di azione: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comprensione,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elaborazione,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out di risposta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i="1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i="1" smtClean="0">
                <a:solidFill>
                  <a:srgbClr val="FF3300"/>
                </a:solidFill>
              </a:rPr>
              <a:t>modificare il lessico o ciò che dà le informazioni da comprendere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i="1" smtClean="0">
                <a:solidFill>
                  <a:srgbClr val="FF3300"/>
                </a:solidFill>
              </a:rPr>
              <a:t>-    ridurre la complessità concettuale con ordini inferiori di elaborazione, materiali ed esempi più semplici, ecc.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i="1" smtClean="0">
                <a:solidFill>
                  <a:srgbClr val="FF3300"/>
                </a:solidFill>
              </a:rPr>
              <a:t>-    sostituire alcune routine componenti (ad esempio alcuni calcoli si fanno con la calcolatrice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i="1" smtClean="0">
                <a:solidFill>
                  <a:srgbClr val="FF3300"/>
                </a:solidFill>
              </a:rPr>
              <a:t>-    Semplificare i criteri di corretta esecuzione delle risposte (ad esempio consentire più errori, più imprecisioni, più approssimazioni)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4° Livello: Scomposizione nei nuclei fondanti</a:t>
            </a:r>
            <a:br>
              <a:rPr lang="it-IT" sz="2400" b="1" smtClean="0">
                <a:solidFill>
                  <a:schemeClr val="hlink"/>
                </a:solidFill>
              </a:rPr>
            </a:br>
            <a:endParaRPr lang="it-IT" sz="2400" b="1" smtClean="0">
              <a:solidFill>
                <a:schemeClr val="hlink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353425" cy="56880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Trovare nuclei fondanti della disciplina  più agevolmente traducibili in obiettivi accessibili e significativi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smtClean="0"/>
              <a:t>       </a:t>
            </a:r>
            <a:r>
              <a:rPr lang="it-IT" sz="2000" i="1" smtClean="0"/>
              <a:t>Nell'epistemologia di quel sapere disciplinare si identificano delle attività fondanti e accessibili, al livello di difficoltà di cui abbiamo bisogno.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i="1" smtClean="0"/>
              <a:t>Ad esempio: in Geografia, la distinzione tra cambiamenti naturali e cambiamenti operati dall'uomo può essere affrontata in modo significativo ma accessibile realizzando una serie di fotografie di ambienti naturali e manufatti e classificandole in un cartellone.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i="1" smtClean="0"/>
              <a:t>In Storia, la consapevolezza della pluralità sistemica delle cause può essere affrontata realizzando un libro della propria storia personale, con i fatti più salienti circondati da molte cause (il cambio di casa è causato dall'arrivo di un fratello, dall'eredità del nonno, dalla voglia di stare più vicini alla campagna, ecc.).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i="1" smtClean="0"/>
              <a:t>Avvicinarsi ai nuclei fondanti di un sapere disciplinare, più attenti ai processi cognitivi tipici di quel sapere piuttosto che ai prodotti (nozioni).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5° Livello: partecipazione </a:t>
            </a:r>
            <a:br>
              <a:rPr lang="it-IT" sz="2800" b="1" smtClean="0">
                <a:solidFill>
                  <a:schemeClr val="hlink"/>
                </a:solidFill>
              </a:rPr>
            </a:br>
            <a:r>
              <a:rPr lang="it-IT" sz="2800" b="1" smtClean="0">
                <a:solidFill>
                  <a:schemeClr val="hlink"/>
                </a:solidFill>
              </a:rPr>
              <a:t>alla cultura del compito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it-IT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Trovare le occasioni per far partecipare l'alunno a dei momenti significativi di elaborazione o utilizzo delle competenze curricolari, in modo che sperimenti, anche se soltanto  da spettatore, la «cultura del compito»: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 il clima emotivo,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la tensione cognitiva,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i prodotti elaborati, ecc.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242888"/>
            <a:ext cx="7772400" cy="1143001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Fasi e livello di gravità dei casi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3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Le operazioni della fase di </a:t>
            </a:r>
            <a:r>
              <a:rPr lang="it-IT" sz="2400" b="1" smtClean="0">
                <a:solidFill>
                  <a:srgbClr val="FF3300"/>
                </a:solidFill>
              </a:rPr>
              <a:t>sostituzione</a:t>
            </a:r>
            <a:r>
              <a:rPr lang="it-IT" sz="2400" smtClean="0"/>
              <a:t> sono necessarie prevalentemente nei casi di difficoltà sensoriali e motorie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Le fasi della </a:t>
            </a:r>
            <a:r>
              <a:rPr lang="it-IT" sz="2400" b="1" smtClean="0">
                <a:solidFill>
                  <a:srgbClr val="FF3300"/>
                </a:solidFill>
              </a:rPr>
              <a:t>facilitazione</a:t>
            </a:r>
            <a:r>
              <a:rPr lang="it-IT" sz="2400" smtClean="0"/>
              <a:t> sono particolarmente appropriate quando le difficoltà non sono troppo forti e sono specifiche e settoriali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fase della </a:t>
            </a:r>
            <a:r>
              <a:rPr lang="it-IT" sz="2400" b="1" smtClean="0">
                <a:solidFill>
                  <a:srgbClr val="FF3300"/>
                </a:solidFill>
              </a:rPr>
              <a:t>semplificazione</a:t>
            </a:r>
            <a:r>
              <a:rPr lang="it-IT" sz="2400" smtClean="0"/>
              <a:t> si addice nei casi in cui i deficit di comprensione, elaborazione e output sono più significativi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fase della </a:t>
            </a:r>
            <a:r>
              <a:rPr lang="it-IT" sz="2400" b="1" smtClean="0">
                <a:solidFill>
                  <a:srgbClr val="FF3300"/>
                </a:solidFill>
              </a:rPr>
              <a:t>scomposizione</a:t>
            </a:r>
            <a:r>
              <a:rPr lang="it-IT" sz="2400" smtClean="0"/>
              <a:t> dei nuclei fondanti di un sapere disciplinare  si addice nei casi più difficili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4000" b="1" dirty="0" smtClean="0">
                <a:solidFill>
                  <a:schemeClr val="hlink"/>
                </a:solidFill>
              </a:rPr>
              <a:t>La costruzione del </a:t>
            </a:r>
            <a:r>
              <a:rPr lang="it-IT" sz="4000" b="1" dirty="0" err="1" smtClean="0">
                <a:solidFill>
                  <a:schemeClr val="hlink"/>
                </a:solidFill>
              </a:rPr>
              <a:t>P.E.I</a:t>
            </a:r>
            <a:endParaRPr lang="it-IT" sz="4000" b="1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it-IT" dirty="0" smtClean="0"/>
              <a:t>Fase preliminare, diagnostica e istruttoria.</a:t>
            </a:r>
          </a:p>
          <a:p>
            <a:pPr marL="609600" indent="-609600" eaLnBrk="1" hangingPunct="1">
              <a:buFontTx/>
              <a:buAutoNum type="arabicParenR"/>
              <a:defRPr/>
            </a:pPr>
            <a:r>
              <a:rPr lang="it-IT" dirty="0" smtClean="0"/>
              <a:t>Conoscere l’allievo:</a:t>
            </a:r>
          </a:p>
          <a:p>
            <a:pPr marL="609600" indent="-609600" eaLnBrk="1" hangingPunct="1">
              <a:defRPr/>
            </a:pPr>
            <a:r>
              <a:rPr lang="it-IT" dirty="0" smtClean="0"/>
              <a:t>Lettura del Profilo di funzionamento</a:t>
            </a:r>
          </a:p>
          <a:p>
            <a:pPr marL="609600" indent="-609600" eaLnBrk="1" hangingPunct="1">
              <a:defRPr/>
            </a:pPr>
            <a:r>
              <a:rPr lang="it-IT" dirty="0" smtClean="0"/>
              <a:t>o della Diagnosi Funzionale e del Profilo Dinamico Funzionale</a:t>
            </a:r>
          </a:p>
          <a:p>
            <a:pPr marL="609600" indent="-609600" eaLnBrk="1" hangingPunct="1">
              <a:buFontTx/>
              <a:buNone/>
              <a:defRPr/>
            </a:pP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Difficoltà testuali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713788" cy="5949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800" dirty="0" smtClean="0"/>
              <a:t>Le difficoltà di un testo possono essere legate a: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aspetti contenutistici</a:t>
            </a:r>
            <a:r>
              <a:rPr lang="it-IT" sz="2800" dirty="0" smtClean="0"/>
              <a:t> (argomenti lontani dalle conoscenze pregresse, dalle </a:t>
            </a:r>
            <a:r>
              <a:rPr lang="it-IT" sz="2800" i="1" dirty="0" smtClean="0"/>
              <a:t>esperienze e </a:t>
            </a:r>
            <a:r>
              <a:rPr lang="it-IT" sz="2800" dirty="0" smtClean="0"/>
              <a:t>dagli interessi degli alunni),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linguistici </a:t>
            </a:r>
            <a:r>
              <a:rPr lang="it-IT" sz="2800" dirty="0" smtClean="0"/>
              <a:t>(ossia alle modalità espositive del testo),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grafici</a:t>
            </a:r>
            <a:r>
              <a:rPr lang="it-IT" sz="2800" dirty="0" smtClean="0"/>
              <a:t> (ad esempio un uso di immagini poco chiarificatrici dei concetti),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 </a:t>
            </a:r>
            <a:r>
              <a:rPr lang="it-IT" sz="2800" b="1" dirty="0" smtClean="0">
                <a:solidFill>
                  <a:srgbClr val="FF3300"/>
                </a:solidFill>
              </a:rPr>
              <a:t>operazioni cognitive richieste</a:t>
            </a:r>
            <a:r>
              <a:rPr lang="it-IT" sz="2800" dirty="0" smtClean="0"/>
              <a:t> (ad esempio ricavare e confrontare dei concetti, sintesi e generalizzazione degli apprendimenti).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Primo livello di semplificazione: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 evidenziazione del testo</a:t>
            </a:r>
            <a:r>
              <a:rPr lang="it-IT" sz="4000" smtClean="0">
                <a:solidFill>
                  <a:schemeClr val="hlink"/>
                </a:solidFill>
              </a:rPr>
              <a:t/>
            </a:r>
            <a:br>
              <a:rPr lang="it-IT" sz="4000" smtClean="0">
                <a:solidFill>
                  <a:schemeClr val="hlink"/>
                </a:solidFill>
              </a:rPr>
            </a:br>
            <a:endParaRPr lang="it-IT" sz="4000" smtClean="0">
              <a:solidFill>
                <a:schemeClr val="hlink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Costruire  sul testo originale  cornici ingrandite contenenti i concetti essenziali e</a:t>
            </a:r>
            <a:r>
              <a:rPr lang="it-IT" sz="2400" i="1" smtClean="0"/>
              <a:t> </a:t>
            </a:r>
            <a:r>
              <a:rPr lang="it-IT" sz="2400" smtClean="0"/>
              <a:t>le relative immagini          alunni con difficoltà percettive e di decodifica nell'approccio al testo;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evidenziare visivamente i concetti essenziali; 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estrapolare  dal testo cornici che contengono i concetti chiave ingranditi graficamente e un supporto iconico che sia particolarmente motivante: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costruire una «speciale lente di ingrandimento» che focalizza visivamente e illustra gli aspetti essenziali del discorso, rendendolo in grado di lavorare sullo stesso libro dei compagni.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Secondo livello di semplificazione: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 schematizzazione e ristrutturazione del testo</a:t>
            </a:r>
            <a:r>
              <a:rPr lang="it-IT" sz="4000" smtClean="0"/>
              <a:t/>
            </a:r>
            <a:br>
              <a:rPr lang="it-IT" sz="4000" smtClean="0"/>
            </a:br>
            <a:endParaRPr lang="it-IT" sz="400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2"/>
            <a:ext cx="8534430" cy="5735659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rafforzamento dell'idea principale con altre informazioni fondamentali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uso di un linguaggio più semplice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evidenziazione delle parole chiave in neretto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uso di caratteri sufficientemente grandi.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eliminare  le parti non essenziali del testo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fornire  fin dall'inizio l'idea principale, integrandola con le informazioni rilevanti espresse in un linguaggio semplice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evidenziate in diversi modi (caratteri grandi e parole chiave in neretto).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- uso di materiali facilmente reperibili (per esempio cartelloni, pennarelli e colori);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 - uso del computer, che dà la possibilità di scegliere il tipo e la dimensione dei caratteri di stampa.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Terzo livello di semplificazione: </a:t>
            </a:r>
            <a:br>
              <a:rPr lang="it-IT" sz="2800" b="1" smtClean="0">
                <a:solidFill>
                  <a:schemeClr val="hlink"/>
                </a:solidFill>
              </a:rPr>
            </a:br>
            <a:r>
              <a:rPr lang="it-IT" sz="2800" b="1" smtClean="0">
                <a:solidFill>
                  <a:schemeClr val="hlink"/>
                </a:solidFill>
              </a:rPr>
              <a:t>riduzione del testo</a:t>
            </a:r>
            <a:br>
              <a:rPr lang="it-IT" sz="2800" b="1" smtClean="0">
                <a:solidFill>
                  <a:schemeClr val="hlink"/>
                </a:solidFill>
              </a:rPr>
            </a:br>
            <a:endParaRPr lang="it-IT" sz="2800" b="1" smtClean="0">
              <a:solidFill>
                <a:schemeClr val="hlink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II terzo livello di semplificazione implica interventi più radicali sul materiale: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netta riduzione del testo in brevi periodi riferiti ai concetti fondamentali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uso di immagini affiancate ai concetti chiave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forte contenuto mnestico e motivazionale nella realizzazione grafica.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-1714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Dagli indicatori alla costruzione 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di strumenti valutativi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8820150" cy="61658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lphaUcParenR"/>
              <a:defRPr/>
            </a:pPr>
            <a:r>
              <a:rPr lang="it-IT" sz="2000" b="1" smtClean="0">
                <a:solidFill>
                  <a:srgbClr val="FF3300"/>
                </a:solidFill>
              </a:rPr>
              <a:t>Indicatori di prodotto</a:t>
            </a:r>
            <a:r>
              <a:rPr lang="it-IT" sz="2000" b="1" smtClean="0"/>
              <a:t>: risultati dell’apprendimento (che cosa).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Gli indicatori di prodotto possono essere utili per rilevare: 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000" b="1" smtClean="0"/>
              <a:t>capacità percettive (riconoscimento di forme, colori, dimensioni);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000" b="1" smtClean="0"/>
              <a:t>capacità motorie (saltare, lanciare,..) 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- gli apprendimenti acquisiti nel corso di uno specifico percorso didattico: i nodi concettuali, gli obiettivi du una unità didattica.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endParaRPr lang="it-IT" sz="2000" b="1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>
                <a:solidFill>
                  <a:schemeClr val="hlink"/>
                </a:solidFill>
              </a:rPr>
              <a:t>B)</a:t>
            </a:r>
            <a:r>
              <a:rPr lang="it-IT" sz="2000" b="1" smtClean="0"/>
              <a:t> </a:t>
            </a:r>
            <a:r>
              <a:rPr lang="it-IT" sz="2000" b="1" smtClean="0">
                <a:solidFill>
                  <a:srgbClr val="FF3300"/>
                </a:solidFill>
              </a:rPr>
              <a:t>Indicatori di processo</a:t>
            </a:r>
            <a:r>
              <a:rPr lang="it-IT" sz="2000" b="1" smtClean="0"/>
              <a:t>: (come)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Non tutti i processi possono essere ridotti a griglie quantitative, es: capacità comunicative. Per queste occorrono strumenti che permettono di 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individuare, registrare, valutare la qualità dei discorsi e delle parole, la loro chiarezza, la loro capacità di usare aspetti formali e funzionali del linguaggio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endParaRPr lang="it-IT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2) Esplorare il contesto socio - scolastico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Acquisire il </a:t>
            </a:r>
            <a:r>
              <a:rPr lang="it-IT" sz="2400" dirty="0" err="1" smtClean="0"/>
              <a:t>P.T.O.F.</a:t>
            </a:r>
            <a:endParaRPr lang="it-IT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Assumere informazioni sul contesto interno: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sull’organizzazione didattica</a:t>
            </a:r>
            <a:r>
              <a:rPr lang="it-IT" sz="2400" dirty="0" smtClean="0"/>
              <a:t>: curricoli, laboratori, progetti, attività aggiuntive, integrative, opzionali, innovative, sperimentali;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sull’organizzazione funzionale</a:t>
            </a:r>
            <a:r>
              <a:rPr lang="it-IT" sz="2400" dirty="0" smtClean="0"/>
              <a:t> degli organi collegiali;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Sulle modalità di progettazione didattica  e valutazione;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/>
              <a:t>Sull’organizzazione autonoma</a:t>
            </a:r>
            <a:r>
              <a:rPr lang="it-IT" sz="2400" dirty="0" smtClean="0">
                <a:solidFill>
                  <a:srgbClr val="FF3300"/>
                </a:solidFill>
              </a:rPr>
              <a:t>( flessibilità e integrazione di tempi, gruppi, spazi);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Sulle risorse strutturali, strumentali, professionali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3) Conoscere il contesto esterno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Mappa delle Associazioni e istituzioni di supporto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Partecipazione dei genitori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Rapporti con EE.LL e ASL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Possibilità di consulenze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Possibilità di terapie e riabilitazioni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Interventi educativi e assistenziali post - scolastici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5415</Words>
  <Application>Microsoft Office PowerPoint</Application>
  <PresentationFormat>Presentazione su schermo (4:3)</PresentationFormat>
  <Paragraphs>963</Paragraphs>
  <Slides>74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74</vt:i4>
      </vt:variant>
    </vt:vector>
  </HeadingPairs>
  <TitlesOfParts>
    <vt:vector size="75" baseType="lpstr">
      <vt:lpstr>Tema di Office</vt:lpstr>
      <vt:lpstr>D. Lgs. 66/2017</vt:lpstr>
      <vt:lpstr>PROFILO DI FUNZIONAMENTO (PDF) ALLA  BASE  DELL’ ICF</vt:lpstr>
      <vt:lpstr>PROFILO DI FUNZIONAMENTO DELLA PERSONA</vt:lpstr>
      <vt:lpstr>IL PROFILO DI FUNZIONAMENTO È REDATTO DALL’UNITÀ  DI VALUTAZIONE MULTIDISCIPLINARE COMPOSTA DA:</vt:lpstr>
      <vt:lpstr>Piano educativo individualizzato</vt:lpstr>
      <vt:lpstr>Piano educativo individualizzato</vt:lpstr>
      <vt:lpstr>La costruzione del P.E.I</vt:lpstr>
      <vt:lpstr>2) Esplorare il contesto socio - scolastico</vt:lpstr>
      <vt:lpstr>3) Conoscere il contesto esterno</vt:lpstr>
      <vt:lpstr>LA CONOSCENZA DELL’ALLIEVO </vt:lpstr>
      <vt:lpstr>Conoscere l’allievo: l’osservazione  </vt:lpstr>
      <vt:lpstr>Soggettività, oggettività, intersoggettività</vt:lpstr>
      <vt:lpstr>Intersoggettività</vt:lpstr>
      <vt:lpstr>Tipologie di osservazione</vt:lpstr>
      <vt:lpstr>Come, cosa osservare</vt:lpstr>
      <vt:lpstr>Le domande da porsi: </vt:lpstr>
      <vt:lpstr>Le fasi dell’osservazione </vt:lpstr>
      <vt:lpstr>Gli strumenti</vt:lpstr>
      <vt:lpstr>I protocolli</vt:lpstr>
      <vt:lpstr>Chek – list </vt:lpstr>
      <vt:lpstr>GRIGLIA  D’OSSERVAZIONE ALUNNO SU BASE  ICF</vt:lpstr>
      <vt:lpstr>FUNZIONI E STRUTTURE CORPOREE</vt:lpstr>
      <vt:lpstr>ATTIVITA’ E PARTECIPAZIONE</vt:lpstr>
      <vt:lpstr>Attività e Partecipazione</vt:lpstr>
      <vt:lpstr>PERFORMANCE e CAPACITA’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In sintesi: </vt:lpstr>
      <vt:lpstr>Il P.E.I.: criteri etici </vt:lpstr>
      <vt:lpstr>Diapositiva 38</vt:lpstr>
      <vt:lpstr>Il P.E.I.: criteri pedagogici </vt:lpstr>
      <vt:lpstr>Il P.E.I.: criteri operativi </vt:lpstr>
      <vt:lpstr>Il P.E.I.: criteri operativi </vt:lpstr>
      <vt:lpstr>  Funzionamento e Partecipazione La “chiave”</vt:lpstr>
      <vt:lpstr>ICF: 9 aree di vita </vt:lpstr>
      <vt:lpstr>Funzionamento e  Partecipazione </vt:lpstr>
      <vt:lpstr>PIANO EDUCATIVO INDIVIDUALIZZATO (PEI)</vt:lpstr>
      <vt:lpstr>IL PEI: COME SI COSTRUISCE</vt:lpstr>
      <vt:lpstr>Dodici criteri guida per la  progettazione</vt:lpstr>
      <vt:lpstr>Dodici criteri guida per la  progettazione</vt:lpstr>
      <vt:lpstr>IL PEI IN OTTICA ICF</vt:lpstr>
      <vt:lpstr>SEZIONE 3 IPOTESI OPERATIVE – STRUMENTI -  VALUTAZIONE</vt:lpstr>
      <vt:lpstr>METODOLOGIE </vt:lpstr>
      <vt:lpstr>SEZIONE 3 -  IPOTESI OPERATIVE – STRUMENTI -  VALUTAZIONE</vt:lpstr>
      <vt:lpstr>Diapositiva 53</vt:lpstr>
      <vt:lpstr>Diapositiva 54</vt:lpstr>
      <vt:lpstr>Conoscenze e competenze del docente di sostegno </vt:lpstr>
      <vt:lpstr>Raccordo con i docenti del C. di classe</vt:lpstr>
      <vt:lpstr>Contenitore : Indagine sul territorio</vt:lpstr>
      <vt:lpstr>I contenuti</vt:lpstr>
      <vt:lpstr>L’adattamento degli obiettivi curricolari</vt:lpstr>
      <vt:lpstr>L’adattamento degli obiettivi curricolari</vt:lpstr>
      <vt:lpstr>L’adattamento degli obiettivi curricolari</vt:lpstr>
      <vt:lpstr>Strategie per l’adattamento degli obiettivi curricolari</vt:lpstr>
      <vt:lpstr>Strategie per l’adattamento  degli obiettivi curricolari</vt:lpstr>
      <vt:lpstr>Non è sufficiente o utile una ricontestualizzazione?</vt:lpstr>
      <vt:lpstr>Non è sufficiente o utile una ricontestualizzazione? </vt:lpstr>
      <vt:lpstr>3° Livello : Semplificazione</vt:lpstr>
      <vt:lpstr>4° Livello: Scomposizione nei nuclei fondanti </vt:lpstr>
      <vt:lpstr>5° Livello: partecipazione  alla cultura del compito</vt:lpstr>
      <vt:lpstr>Fasi e livello di gravità dei casi</vt:lpstr>
      <vt:lpstr>Difficoltà testuali</vt:lpstr>
      <vt:lpstr>Primo livello di semplificazione:  evidenziazione del testo </vt:lpstr>
      <vt:lpstr>Secondo livello di semplificazione:  schematizzazione e ristrutturazione del testo </vt:lpstr>
      <vt:lpstr>Terzo livello di semplificazione:  riduzione del testo </vt:lpstr>
      <vt:lpstr>Dagli indicatori alla costruzione  di strumenti valutativi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 Lgs. 66/2017</dc:title>
  <dc:creator>Giancarlo</dc:creator>
  <cp:lastModifiedBy>Giancarlo</cp:lastModifiedBy>
  <cp:revision>38</cp:revision>
  <dcterms:created xsi:type="dcterms:W3CDTF">2019-05-27T08:10:53Z</dcterms:created>
  <dcterms:modified xsi:type="dcterms:W3CDTF">2019-10-10T14:22:11Z</dcterms:modified>
</cp:coreProperties>
</file>